
<file path=[Content_Types].xml><?xml version="1.0" encoding="utf-8"?>
<Types xmlns="http://schemas.openxmlformats.org/package/2006/content-types">
  <Default Extension="mov" ContentType="video/quicktime"/>
  <Default Extension="mp4" ContentType="video/mp4"/>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872" r:id="rId2"/>
  </p:sldMasterIdLst>
  <p:notesMasterIdLst>
    <p:notesMasterId r:id="rId33"/>
  </p:notesMasterIdLst>
  <p:sldIdLst>
    <p:sldId id="256" r:id="rId3"/>
    <p:sldId id="1521" r:id="rId4"/>
    <p:sldId id="1323" r:id="rId5"/>
    <p:sldId id="1324" r:id="rId6"/>
    <p:sldId id="1447" r:id="rId7"/>
    <p:sldId id="1449" r:id="rId8"/>
    <p:sldId id="1448" r:id="rId9"/>
    <p:sldId id="1457" r:id="rId10"/>
    <p:sldId id="1458" r:id="rId11"/>
    <p:sldId id="1425" r:id="rId12"/>
    <p:sldId id="1459" r:id="rId13"/>
    <p:sldId id="1467" r:id="rId14"/>
    <p:sldId id="1465" r:id="rId15"/>
    <p:sldId id="1468" r:id="rId16"/>
    <p:sldId id="1466" r:id="rId17"/>
    <p:sldId id="1543" r:id="rId18"/>
    <p:sldId id="1519" r:id="rId19"/>
    <p:sldId id="1527" r:id="rId20"/>
    <p:sldId id="1517" r:id="rId21"/>
    <p:sldId id="1528" r:id="rId22"/>
    <p:sldId id="1535" r:id="rId23"/>
    <p:sldId id="1529" r:id="rId24"/>
    <p:sldId id="1540" r:id="rId25"/>
    <p:sldId id="1531" r:id="rId26"/>
    <p:sldId id="1538" r:id="rId27"/>
    <p:sldId id="1532" r:id="rId28"/>
    <p:sldId id="1539" r:id="rId29"/>
    <p:sldId id="1533" r:id="rId30"/>
    <p:sldId id="1541" r:id="rId31"/>
    <p:sldId id="1534"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1pPr>
    <a:lvl2pPr marL="0" marR="0" indent="3429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2pPr>
    <a:lvl3pPr marL="0" marR="0" indent="6858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3pPr>
    <a:lvl4pPr marL="0" marR="0" indent="10287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4pPr>
    <a:lvl5pPr marL="0" marR="0" indent="13716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5pPr>
    <a:lvl6pPr marL="0" marR="0" indent="17145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6pPr>
    <a:lvl7pPr marL="0" marR="0" indent="20574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7pPr>
    <a:lvl8pPr marL="0" marR="0" indent="24003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8pPr>
    <a:lvl9pPr marL="0" marR="0" indent="274320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dy Dunne" initials="CD" lastIdx="1" clrIdx="0">
    <p:extLst>
      <p:ext uri="{19B8F6BF-5375-455C-9EA6-DF929625EA0E}">
        <p15:presenceInfo xmlns:p15="http://schemas.microsoft.com/office/powerpoint/2012/main" userId="83f2e4f70fab98e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13"/>
    <a:srgbClr val="006C01"/>
    <a:srgbClr val="864A4A"/>
    <a:srgbClr val="A73539"/>
    <a:srgbClr val="2F2F2F"/>
    <a:srgbClr val="787877"/>
    <a:srgbClr val="2421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 styleId="{8F44A2F1-9E1F-4B54-A3A2-5F16C0AD49E2}" styleName="">
    <a:tblBg/>
    <a:wholeTbl>
      <a:tcTxStyle b="off" i="off">
        <a:fontRef idx="maj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aj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1" autoAdjust="0"/>
    <p:restoredTop sz="79332" autoAdjust="0"/>
  </p:normalViewPr>
  <p:slideViewPr>
    <p:cSldViewPr snapToGrid="0">
      <p:cViewPr varScale="1">
        <p:scale>
          <a:sx n="42" d="100"/>
          <a:sy n="42" d="100"/>
        </p:scale>
        <p:origin x="1848" y="19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825500" latinLnBrk="0">
      <a:defRPr sz="3000">
        <a:latin typeface="Lucida Grande"/>
        <a:ea typeface="Lucida Grande"/>
        <a:cs typeface="Lucida Grande"/>
        <a:sym typeface="Lucida Grande"/>
      </a:defRPr>
    </a:lvl1pPr>
    <a:lvl2pPr indent="342900" defTabSz="825500" latinLnBrk="0">
      <a:defRPr sz="3000">
        <a:latin typeface="Lucida Grande"/>
        <a:ea typeface="Lucida Grande"/>
        <a:cs typeface="Lucida Grande"/>
        <a:sym typeface="Lucida Grande"/>
      </a:defRPr>
    </a:lvl2pPr>
    <a:lvl3pPr indent="685800" defTabSz="825500" latinLnBrk="0">
      <a:defRPr sz="3000">
        <a:latin typeface="Lucida Grande"/>
        <a:ea typeface="Lucida Grande"/>
        <a:cs typeface="Lucida Grande"/>
        <a:sym typeface="Lucida Grande"/>
      </a:defRPr>
    </a:lvl3pPr>
    <a:lvl4pPr indent="1028700" defTabSz="825500" latinLnBrk="0">
      <a:defRPr sz="3000">
        <a:latin typeface="Lucida Grande"/>
        <a:ea typeface="Lucida Grande"/>
        <a:cs typeface="Lucida Grande"/>
        <a:sym typeface="Lucida Grande"/>
      </a:defRPr>
    </a:lvl4pPr>
    <a:lvl5pPr indent="1371600" defTabSz="825500" latinLnBrk="0">
      <a:defRPr sz="3000">
        <a:latin typeface="Lucida Grande"/>
        <a:ea typeface="Lucida Grande"/>
        <a:cs typeface="Lucida Grande"/>
        <a:sym typeface="Lucida Grande"/>
      </a:defRPr>
    </a:lvl5pPr>
    <a:lvl6pPr indent="1714500" defTabSz="825500" latinLnBrk="0">
      <a:defRPr sz="3000">
        <a:latin typeface="Lucida Grande"/>
        <a:ea typeface="Lucida Grande"/>
        <a:cs typeface="Lucida Grande"/>
        <a:sym typeface="Lucida Grande"/>
      </a:defRPr>
    </a:lvl6pPr>
    <a:lvl7pPr indent="2057400" defTabSz="825500" latinLnBrk="0">
      <a:defRPr sz="3000">
        <a:latin typeface="Lucida Grande"/>
        <a:ea typeface="Lucida Grande"/>
        <a:cs typeface="Lucida Grande"/>
        <a:sym typeface="Lucida Grande"/>
      </a:defRPr>
    </a:lvl7pPr>
    <a:lvl8pPr indent="2400300" defTabSz="825500" latinLnBrk="0">
      <a:defRPr sz="3000">
        <a:latin typeface="Lucida Grande"/>
        <a:ea typeface="Lucida Grande"/>
        <a:cs typeface="Lucida Grande"/>
        <a:sym typeface="Lucida Grande"/>
      </a:defRPr>
    </a:lvl8pPr>
    <a:lvl9pPr indent="2743200" defTabSz="8255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944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manipulate interaction is change over time. </a:t>
            </a:r>
          </a:p>
          <a:p>
            <a:r>
              <a:rPr lang="en-US" dirty="0"/>
              <a:t>This refers to allowing the user to change the visualization view. </a:t>
            </a:r>
          </a:p>
          <a:p>
            <a:r>
              <a:rPr lang="en-US" dirty="0"/>
              <a:t>Or in other words, allowing the user to change any of the design decisions you make during the “how” step of the design process. </a:t>
            </a:r>
          </a:p>
          <a:p>
            <a:r>
              <a:rPr lang="en-US" dirty="0"/>
              <a:t>For example, changing encoding, arrangement, ordering, aggregation, etc. </a:t>
            </a:r>
          </a:p>
          <a:p>
            <a:r>
              <a:rPr lang="en-US" dirty="0"/>
              <a:t>Animated transitions are a really common way of making these changes appear smooth. </a:t>
            </a:r>
          </a:p>
          <a:p>
            <a:r>
              <a:rPr lang="en-US" dirty="0"/>
              <a:t>The example here shows how the view of one visualization can be changed in multiple ways through animation. </a:t>
            </a:r>
          </a:p>
        </p:txBody>
      </p:sp>
    </p:spTree>
    <p:extLst>
      <p:ext uri="{BB962C8B-B14F-4D97-AF65-F5344CB8AC3E}">
        <p14:creationId xmlns:p14="http://schemas.microsoft.com/office/powerpoint/2010/main" val="90228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type of manipulate interaction is selection, which refers to allowing the user to select one or more elements of interest in the visualization. </a:t>
            </a:r>
          </a:p>
          <a:p>
            <a:r>
              <a:rPr lang="en-US" dirty="0"/>
              <a:t>Typically, the output of select is used as the input to some other action. </a:t>
            </a:r>
          </a:p>
          <a:p>
            <a:r>
              <a:rPr lang="en-US" dirty="0"/>
              <a:t>For example, selecting an element can result in that element being changed, or highlighted. </a:t>
            </a:r>
          </a:p>
          <a:p>
            <a:r>
              <a:rPr lang="en-US" dirty="0"/>
              <a:t>In the example shown here, select is done through a mouse click on one node or data item, and as a result all items related to the selected one are highlighted.  </a:t>
            </a:r>
          </a:p>
          <a:p>
            <a:endParaRPr lang="en-US" dirty="0"/>
          </a:p>
          <a:p>
            <a:endParaRPr lang="en-US" dirty="0"/>
          </a:p>
        </p:txBody>
      </p:sp>
    </p:spTree>
    <p:extLst>
      <p:ext uri="{BB962C8B-B14F-4D97-AF65-F5344CB8AC3E}">
        <p14:creationId xmlns:p14="http://schemas.microsoft.com/office/powerpoint/2010/main" val="810509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example of the select interaction are Voronoi cursors, which are cursors which automatically highlight the closest point to the mouse. </a:t>
            </a:r>
          </a:p>
          <a:p>
            <a:r>
              <a:rPr lang="en-US" dirty="0"/>
              <a:t>Notice in this example, only one data item is selected, which is different from the previous example where a subset of data items were selected. Deciding how many elements are or can be selected at once is part of designing an interaction idiom for your visualization. </a:t>
            </a:r>
          </a:p>
        </p:txBody>
      </p:sp>
    </p:spTree>
    <p:extLst>
      <p:ext uri="{BB962C8B-B14F-4D97-AF65-F5344CB8AC3E}">
        <p14:creationId xmlns:p14="http://schemas.microsoft.com/office/powerpoint/2010/main" val="112546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manipulate interaction is navigate, which refers to allowing the user to reduce the number of items or attributes shown on the visualization. </a:t>
            </a:r>
          </a:p>
          <a:p>
            <a:r>
              <a:rPr lang="en-US" dirty="0"/>
              <a:t>Multiple manipulate interactions fall within each of these categories. </a:t>
            </a:r>
          </a:p>
        </p:txBody>
      </p:sp>
    </p:spTree>
    <p:extLst>
      <p:ext uri="{BB962C8B-B14F-4D97-AF65-F5344CB8AC3E}">
        <p14:creationId xmlns:p14="http://schemas.microsoft.com/office/powerpoint/2010/main" val="4235659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manipulate interaction is navigate, which refers to allowing the user to reduce the number of items or attributes shown on the visualization. </a:t>
            </a:r>
          </a:p>
          <a:p>
            <a:r>
              <a:rPr lang="en-US" dirty="0"/>
              <a:t>Multiple manipulate interactions fall within each of these categories. </a:t>
            </a:r>
          </a:p>
        </p:txBody>
      </p:sp>
    </p:spTree>
    <p:extLst>
      <p:ext uri="{BB962C8B-B14F-4D97-AF65-F5344CB8AC3E}">
        <p14:creationId xmlns:p14="http://schemas.microsoft.com/office/powerpoint/2010/main" val="1089788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item reduction can be achieved through zooming, which allows the user to move their viewpoint closer or farther from the plane of view. </a:t>
            </a:r>
          </a:p>
          <a:p>
            <a:r>
              <a:rPr lang="en-US" dirty="0"/>
              <a:t>Zooming can be geometric, which is mimics moving closer to an item, or semantic which is where the object changes as you zoom (for example text expanding in a document). </a:t>
            </a:r>
          </a:p>
          <a:p>
            <a:r>
              <a:rPr lang="en-US" dirty="0"/>
              <a:t>Google Maps in an example of a visualization with a zoom interaction. </a:t>
            </a:r>
          </a:p>
          <a:p>
            <a:r>
              <a:rPr lang="en-US" dirty="0"/>
              <a:t>Notice that when you’re zooming in and out on Google maps there’s a point at which you’re stopped. This is called constrained navigation, where there are bounds on where the user can navigate. Constrained navigation is common because it helps the user keep track of where they are in the visualization.  </a:t>
            </a:r>
          </a:p>
        </p:txBody>
      </p:sp>
    </p:spTree>
    <p:extLst>
      <p:ext uri="{BB962C8B-B14F-4D97-AF65-F5344CB8AC3E}">
        <p14:creationId xmlns:p14="http://schemas.microsoft.com/office/powerpoint/2010/main" val="18104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item reduction can be achieved through zooming, which allows the user to move their viewpoint closer or farther from the plane of view. </a:t>
            </a:r>
          </a:p>
          <a:p>
            <a:r>
              <a:rPr lang="en-US" dirty="0"/>
              <a:t>Zooming can be geometric, which is mimics moving closer to an item, or semantic which is where the object changes as you zoom (for example text expanding in a document). </a:t>
            </a:r>
          </a:p>
          <a:p>
            <a:r>
              <a:rPr lang="en-US" dirty="0"/>
              <a:t>Google Maps in an example of a visualization with a zoom interaction. </a:t>
            </a:r>
          </a:p>
          <a:p>
            <a:r>
              <a:rPr lang="en-US" dirty="0"/>
              <a:t>Notice that when you’re zooming in and out on Google maps there’s a point at which you’re stopped. This is called constrained navigation, where there are bounds on where the user can navigate. Constrained navigation is common because it helps the user keep track of where they are in the visualization.  </a:t>
            </a:r>
          </a:p>
        </p:txBody>
      </p:sp>
    </p:spTree>
    <p:extLst>
      <p:ext uri="{BB962C8B-B14F-4D97-AF65-F5344CB8AC3E}">
        <p14:creationId xmlns:p14="http://schemas.microsoft.com/office/powerpoint/2010/main" val="3750566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960142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178128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139784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2884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789997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996376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463520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940121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916431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20721051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2924764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3921379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this is another popular interactions taxonomy, that names 7 different interactions. </a:t>
            </a:r>
          </a:p>
          <a:p>
            <a:r>
              <a:rPr lang="en-US" dirty="0"/>
              <a:t>&lt;read&gt; </a:t>
            </a:r>
          </a:p>
          <a:p>
            <a:r>
              <a:rPr lang="en-US" dirty="0"/>
              <a:t>&lt;next&gt; </a:t>
            </a:r>
          </a:p>
          <a:p>
            <a:endParaRPr lang="en-US" dirty="0"/>
          </a:p>
        </p:txBody>
      </p:sp>
    </p:spTree>
    <p:extLst>
      <p:ext uri="{BB962C8B-B14F-4D97-AF65-F5344CB8AC3E}">
        <p14:creationId xmlns:p14="http://schemas.microsoft.com/office/powerpoint/2010/main" val="219170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interaction </a:t>
            </a:r>
          </a:p>
        </p:txBody>
      </p:sp>
    </p:spTree>
    <p:extLst>
      <p:ext uri="{BB962C8B-B14F-4D97-AF65-F5344CB8AC3E}">
        <p14:creationId xmlns:p14="http://schemas.microsoft.com/office/powerpoint/2010/main" val="1366336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a lot of benefits to making visualizations interactive. </a:t>
            </a:r>
          </a:p>
          <a:p>
            <a:r>
              <a:rPr lang="en-US" dirty="0"/>
              <a:t>For example &lt;read&gt; </a:t>
            </a:r>
          </a:p>
          <a:p>
            <a:r>
              <a:rPr lang="en-US" dirty="0"/>
              <a:t>&lt;next&gt; </a:t>
            </a:r>
          </a:p>
        </p:txBody>
      </p:sp>
    </p:spTree>
    <p:extLst>
      <p:ext uri="{BB962C8B-B14F-4D97-AF65-F5344CB8AC3E}">
        <p14:creationId xmlns:p14="http://schemas.microsoft.com/office/powerpoint/2010/main" val="305030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other words, there’s a reason visualization have moved from the static back and white images like those shown on the left here, to colorful, interactive ones like the one shown on the right. </a:t>
            </a:r>
          </a:p>
          <a:p>
            <a:r>
              <a:rPr lang="en-US" dirty="0"/>
              <a:t>Adding interaction here achieves all of those benefits described in the last slide</a:t>
            </a:r>
          </a:p>
          <a:p>
            <a:pPr marL="514350" indent="-514350">
              <a:buAutoNum type="arabicParenBoth"/>
            </a:pPr>
            <a:r>
              <a:rPr lang="en-US" dirty="0"/>
              <a:t>It allows us to shown more data by hiding it and making it available on mouse over </a:t>
            </a:r>
          </a:p>
          <a:p>
            <a:pPr marL="514350" indent="-514350">
              <a:buAutoNum type="arabicParenBoth"/>
            </a:pPr>
            <a:r>
              <a:rPr lang="en-US" dirty="0"/>
              <a:t>And it enables the user to sort through, or make sense of, the data at their own pace and in their own way</a:t>
            </a:r>
          </a:p>
          <a:p>
            <a:pPr marL="0" indent="0">
              <a:buNone/>
            </a:pPr>
            <a:r>
              <a:rPr lang="en-US" dirty="0"/>
              <a:t>&lt;next&gt; </a:t>
            </a:r>
          </a:p>
        </p:txBody>
      </p:sp>
    </p:spTree>
    <p:extLst>
      <p:ext uri="{BB962C8B-B14F-4D97-AF65-F5344CB8AC3E}">
        <p14:creationId xmlns:p14="http://schemas.microsoft.com/office/powerpoint/2010/main" val="301537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despite those benefits, there are some downsides associated with interaction. </a:t>
            </a:r>
          </a:p>
          <a:p>
            <a:r>
              <a:rPr lang="en-US" dirty="0"/>
              <a:t>&lt;read&gt; </a:t>
            </a:r>
          </a:p>
          <a:p>
            <a:r>
              <a:rPr lang="en-US" dirty="0"/>
              <a:t>&lt;next&gt; </a:t>
            </a:r>
          </a:p>
        </p:txBody>
      </p:sp>
    </p:spTree>
    <p:extLst>
      <p:ext uri="{BB962C8B-B14F-4D97-AF65-F5344CB8AC3E}">
        <p14:creationId xmlns:p14="http://schemas.microsoft.com/office/powerpoint/2010/main" val="3612953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at the end of the day, as with most design decisions, when and how you add interaction to a visualization is a matter of striving to balance costs and benefits. </a:t>
            </a:r>
          </a:p>
          <a:p>
            <a:r>
              <a:rPr lang="en-US" dirty="0"/>
              <a:t>In other words, whether interaction is appropriate and helpful to a visualization is partially up to you as the designer to determine. </a:t>
            </a:r>
          </a:p>
          <a:p>
            <a:r>
              <a:rPr lang="en-US" dirty="0"/>
              <a:t>&lt;next&gt; </a:t>
            </a:r>
          </a:p>
        </p:txBody>
      </p:sp>
    </p:spTree>
    <p:extLst>
      <p:ext uri="{BB962C8B-B14F-4D97-AF65-F5344CB8AC3E}">
        <p14:creationId xmlns:p14="http://schemas.microsoft.com/office/powerpoint/2010/main" val="279864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Munzner’s</a:t>
            </a:r>
            <a:r>
              <a:rPr lang="en-US" dirty="0"/>
              <a:t> nested model, what why and how </a:t>
            </a:r>
          </a:p>
        </p:txBody>
      </p:sp>
    </p:spTree>
    <p:extLst>
      <p:ext uri="{BB962C8B-B14F-4D97-AF65-F5344CB8AC3E}">
        <p14:creationId xmlns:p14="http://schemas.microsoft.com/office/powerpoint/2010/main" val="2721916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looked at why one might or might not implement interaction, let’s look more in depth at how we define interaction for visualization. </a:t>
            </a:r>
          </a:p>
          <a:p>
            <a:r>
              <a:rPr lang="en-US" dirty="0"/>
              <a:t>In previous lectures, we talked about the visualization design process which is a matter of determining what you’re going to visualize, why you’re going to visualize it, and how you’re going to visualize it.</a:t>
            </a:r>
          </a:p>
          <a:p>
            <a:r>
              <a:rPr lang="en-US" dirty="0"/>
              <a:t>Determining what interactions to add to your visualizations is part of deciding “how” to visualize. </a:t>
            </a:r>
          </a:p>
          <a:p>
            <a:r>
              <a:rPr lang="en-US" dirty="0"/>
              <a:t>In Tamara’s design pipeline, interactions come in primarily when you’re deciding how you will allow users to change or manipulate a visualization. </a:t>
            </a:r>
          </a:p>
          <a:p>
            <a:endParaRPr lang="en-US" dirty="0"/>
          </a:p>
        </p:txBody>
      </p:sp>
    </p:spTree>
    <p:extLst>
      <p:ext uri="{BB962C8B-B14F-4D97-AF65-F5344CB8AC3E}">
        <p14:creationId xmlns:p14="http://schemas.microsoft.com/office/powerpoint/2010/main" val="115757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2"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976292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Title Text"/>
          <p:cNvSpPr txBox="1">
            <a:spLocks noGrp="1"/>
          </p:cNvSpPr>
          <p:nvPr>
            <p:ph type="title"/>
          </p:nvPr>
        </p:nvSpPr>
        <p:spPr>
          <a:prstGeom prst="rect">
            <a:avLst/>
          </a:prstGeom>
        </p:spPr>
        <p:txBody>
          <a:bodyPr/>
          <a:lstStyle/>
          <a:p>
            <a:r>
              <a:t>Title Text</a:t>
            </a:r>
          </a:p>
        </p:txBody>
      </p:sp>
      <p:sp>
        <p:nvSpPr>
          <p:cNvPr id="30" name="Body Level One…"/>
          <p:cNvSpPr txBox="1">
            <a:spLocks noGrp="1"/>
          </p:cNvSpPr>
          <p:nvPr>
            <p:ph type="body" idx="1"/>
          </p:nvPr>
        </p:nvSpPr>
        <p:spPr>
          <a:prstGeom prst="rect">
            <a:avLst/>
          </a:prstGeom>
        </p:spPr>
        <p:txBody>
          <a:bodyPr numCol="2" spcCol="1045210" anchor="t"/>
          <a:lstStyle>
            <a:lvl1pPr marL="1016000" indent="-698500">
              <a:defRPr sz="4200"/>
            </a:lvl1pPr>
            <a:lvl2pPr marL="1460500" indent="-698500">
              <a:defRPr sz="4200"/>
            </a:lvl2pPr>
            <a:lvl3pPr marL="1905000" indent="-698500">
              <a:defRPr sz="4200"/>
            </a:lvl3pPr>
            <a:lvl4pPr marL="2349500" indent="-698500">
              <a:defRPr sz="4200"/>
            </a:lvl4pPr>
            <a:lvl5pPr marL="2794000" indent="-698500">
              <a:defRPr sz="42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0125068"/>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96755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Title Text"/>
          <p:cNvSpPr txBox="1">
            <a:spLocks noGrp="1"/>
          </p:cNvSpPr>
          <p:nvPr>
            <p:ph type="title"/>
          </p:nvPr>
        </p:nvSpPr>
        <p:spPr>
          <a:xfrm>
            <a:off x="1739900" y="4178300"/>
            <a:ext cx="20904200" cy="5359400"/>
          </a:xfrm>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01935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9149379"/>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1548699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195485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47458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253817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p>
            <a:r>
              <a:t>Title Text</a:t>
            </a:r>
          </a:p>
        </p:txBody>
      </p:sp>
      <p:sp>
        <p:nvSpPr>
          <p:cNvPr id="118"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597933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xfrm>
            <a:off x="1739900" y="1778000"/>
            <a:ext cx="20904200" cy="10147300"/>
          </a:xfrm>
          <a:prstGeom prst="rect">
            <a:avLst/>
          </a:prstGeom>
        </p:spPr>
        <p:txBody>
          <a:bodyPr/>
          <a:lstStyle>
            <a:lvl1pPr>
              <a:spcBef>
                <a:spcPts val="7300"/>
              </a:spcBef>
            </a:lvl1pPr>
            <a:lvl2pPr>
              <a:spcBef>
                <a:spcPts val="7300"/>
              </a:spcBef>
            </a:lvl2pPr>
            <a:lvl3pPr>
              <a:spcBef>
                <a:spcPts val="7300"/>
              </a:spcBef>
            </a:lvl3pPr>
            <a:lvl4pPr>
              <a:spcBef>
                <a:spcPts val="7300"/>
              </a:spcBef>
            </a:lvl4pPr>
            <a:lvl5pPr>
              <a:spcBef>
                <a:spcPts val="7300"/>
              </a:spcBef>
            </a:lvl5pPr>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739900" y="2298700"/>
            <a:ext cx="20904200" cy="4635500"/>
          </a:xfrm>
          <a:prstGeom prst="rect">
            <a:avLst/>
          </a:prstGeom>
        </p:spPr>
        <p:txBody>
          <a:bodyPr anchor="b"/>
          <a:lstStyle/>
          <a:p>
            <a:r>
              <a:t>Title Text</a:t>
            </a:r>
          </a:p>
        </p:txBody>
      </p:sp>
      <p:sp>
        <p:nvSpPr>
          <p:cNvPr id="136" name="Body Level One…"/>
          <p:cNvSpPr txBox="1">
            <a:spLocks noGrp="1"/>
          </p:cNvSpPr>
          <p:nvPr>
            <p:ph type="body" sz="quarter" idx="1"/>
          </p:nvPr>
        </p:nvSpPr>
        <p:spPr>
          <a:xfrm>
            <a:off x="1739900" y="7061200"/>
            <a:ext cx="20904200" cy="1587500"/>
          </a:xfrm>
          <a:prstGeom prst="rect">
            <a:avLst/>
          </a:prstGeom>
        </p:spPr>
        <p:txBody>
          <a:bodyPr anchor="t"/>
          <a:lstStyle>
            <a:lvl1pPr marL="0" indent="0" algn="ctr">
              <a:spcBef>
                <a:spcPts val="0"/>
              </a:spcBef>
              <a:buSzTx/>
              <a:buNone/>
              <a:defRPr sz="4800"/>
            </a:lvl1pPr>
            <a:lvl2pPr marL="0" indent="0" algn="ctr">
              <a:spcBef>
                <a:spcPts val="0"/>
              </a:spcBef>
              <a:buSzTx/>
              <a:buNone/>
              <a:defRPr sz="4800"/>
            </a:lvl2pPr>
            <a:lvl3pPr marL="0" indent="0" algn="ctr">
              <a:spcBef>
                <a:spcPts val="0"/>
              </a:spcBef>
              <a:buSzTx/>
              <a:buNone/>
              <a:defRPr sz="4800"/>
            </a:lvl3pPr>
            <a:lvl4pPr marL="0" indent="0" algn="ctr">
              <a:spcBef>
                <a:spcPts val="0"/>
              </a:spcBef>
              <a:buSzTx/>
              <a:buNone/>
              <a:defRPr sz="4800"/>
            </a:lvl4pPr>
            <a:lvl5pPr marL="0" indent="0" algn="ctr">
              <a:spcBef>
                <a:spcPts val="0"/>
              </a:spcBef>
              <a:buSzTx/>
              <a:buNone/>
              <a:defRPr sz="4800"/>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23691850" y="130683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1156051"/>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86"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535211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copy">
    <p:spTree>
      <p:nvGrpSpPr>
        <p:cNvPr id="1" name=""/>
        <p:cNvGrpSpPr/>
        <p:nvPr/>
      </p:nvGrpSpPr>
      <p:grpSpPr>
        <a:xfrm>
          <a:off x="0" y="0"/>
          <a:ext cx="0" cy="0"/>
          <a:chOff x="0" y="0"/>
          <a:chExt cx="0" cy="0"/>
        </a:xfrm>
      </p:grpSpPr>
      <p:sp>
        <p:nvSpPr>
          <p:cNvPr id="193"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194"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818128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Top copy 1">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02" name="Slide Number"/>
          <p:cNvSpPr txBox="1">
            <a:spLocks noGrp="1"/>
          </p:cNvSpPr>
          <p:nvPr>
            <p:ph type="sldNum" sz="quarter" idx="2"/>
          </p:nvPr>
        </p:nvSpPr>
        <p:spPr>
          <a:xfrm>
            <a:off x="11982450"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61801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Top copy 2">
    <p:spTree>
      <p:nvGrpSpPr>
        <p:cNvPr id="1" name=""/>
        <p:cNvGrpSpPr/>
        <p:nvPr/>
      </p:nvGrpSpPr>
      <p:grpSpPr>
        <a:xfrm>
          <a:off x="0" y="0"/>
          <a:ext cx="0" cy="0"/>
          <a:chOff x="0" y="0"/>
          <a:chExt cx="0" cy="0"/>
        </a:xfrm>
      </p:grpSpPr>
      <p:sp>
        <p:nvSpPr>
          <p:cNvPr id="218" name="Title Text"/>
          <p:cNvSpPr txBox="1">
            <a:spLocks noGrp="1"/>
          </p:cNvSpPr>
          <p:nvPr>
            <p:ph type="title"/>
          </p:nvPr>
        </p:nvSpPr>
        <p:spPr>
          <a:xfrm>
            <a:off x="2501900" y="368300"/>
            <a:ext cx="19418300" cy="3454400"/>
          </a:xfrm>
          <a:prstGeom prst="rect">
            <a:avLst/>
          </a:prstGeom>
        </p:spPr>
        <p:txBody>
          <a:bodyPr/>
          <a:lstStyle>
            <a:lvl1pPr>
              <a:defRPr sz="11400"/>
            </a:lvl1pPr>
          </a:lstStyle>
          <a:p>
            <a:r>
              <a:t>Title Text</a:t>
            </a:r>
          </a:p>
        </p:txBody>
      </p:sp>
      <p:sp>
        <p:nvSpPr>
          <p:cNvPr id="219" name="Slide Number"/>
          <p:cNvSpPr txBox="1">
            <a:spLocks noGrp="1"/>
          </p:cNvSpPr>
          <p:nvPr>
            <p:ph type="sldNum" sz="quarter" idx="2"/>
          </p:nvPr>
        </p:nvSpPr>
        <p:spPr>
          <a:xfrm>
            <a:off x="11985625" y="13093700"/>
            <a:ext cx="419100" cy="4572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914774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Image"/>
          <p:cNvSpPr>
            <a:spLocks noGrp="1"/>
          </p:cNvSpPr>
          <p:nvPr>
            <p:ph type="pic" sz="half" idx="13"/>
          </p:nvPr>
        </p:nvSpPr>
        <p:spPr>
          <a:xfrm>
            <a:off x="6388100" y="2298700"/>
            <a:ext cx="11607800" cy="6527800"/>
          </a:xfrm>
          <a:prstGeom prst="rect">
            <a:avLst/>
          </a:prstGeom>
        </p:spPr>
        <p:txBody>
          <a:bodyPr lIns="91439" tIns="45719" rIns="91439" bIns="45719" anchor="t"/>
          <a:lstStyle/>
          <a:p>
            <a:endParaRPr/>
          </a:p>
        </p:txBody>
      </p:sp>
      <p:sp>
        <p:nvSpPr>
          <p:cNvPr id="70"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71"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Image"/>
          <p:cNvSpPr>
            <a:spLocks noGrp="1"/>
          </p:cNvSpPr>
          <p:nvPr>
            <p:ph type="pic" sz="half" idx="13"/>
          </p:nvPr>
        </p:nvSpPr>
        <p:spPr>
          <a:xfrm>
            <a:off x="6388100" y="2298700"/>
            <a:ext cx="11607800" cy="6527800"/>
          </a:xfrm>
          <a:prstGeom prst="rect">
            <a:avLst/>
          </a:prstGeom>
          <a:effectLst>
            <a:reflection stA="50000" endPos="40000" dir="5400000" sy="-100000" algn="bl" rotWithShape="0"/>
          </a:effectLst>
        </p:spPr>
        <p:txBody>
          <a:bodyPr lIns="91439" tIns="45719" rIns="91439" bIns="45719" anchor="t"/>
          <a:lstStyle/>
          <a:p>
            <a:endParaRPr/>
          </a:p>
        </p:txBody>
      </p:sp>
      <p:sp>
        <p:nvSpPr>
          <p:cNvPr id="79" name="Title Text"/>
          <p:cNvSpPr txBox="1">
            <a:spLocks noGrp="1"/>
          </p:cNvSpPr>
          <p:nvPr>
            <p:ph type="title"/>
          </p:nvPr>
        </p:nvSpPr>
        <p:spPr>
          <a:xfrm>
            <a:off x="1739900" y="10363200"/>
            <a:ext cx="20904200" cy="2387600"/>
          </a:xfrm>
          <a:prstGeom prst="rect">
            <a:avLst/>
          </a:prstGeom>
        </p:spPr>
        <p:txBody>
          <a:bodyPr/>
          <a:lstStyle/>
          <a:p>
            <a:r>
              <a:t>Title Text</a:t>
            </a:r>
          </a:p>
        </p:txBody>
      </p:sp>
      <p:sp>
        <p:nvSpPr>
          <p:cNvPr id="8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Image"/>
          <p:cNvSpPr>
            <a:spLocks noGrp="1"/>
          </p:cNvSpPr>
          <p:nvPr>
            <p:ph type="pic" sz="quarter" idx="13"/>
          </p:nvPr>
        </p:nvSpPr>
        <p:spPr>
          <a:xfrm>
            <a:off x="15557500" y="2540000"/>
            <a:ext cx="6464300" cy="8623300"/>
          </a:xfrm>
          <a:prstGeom prst="rect">
            <a:avLst/>
          </a:prstGeom>
        </p:spPr>
        <p:txBody>
          <a:bodyPr lIns="91439" tIns="45719" rIns="91439" bIns="45719" anchor="t"/>
          <a:lstStyle/>
          <a:p>
            <a:endParaRPr/>
          </a:p>
        </p:txBody>
      </p:sp>
      <p:sp>
        <p:nvSpPr>
          <p:cNvPr id="8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8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15557500" y="2540000"/>
            <a:ext cx="6464300" cy="8623300"/>
          </a:xfrm>
          <a:prstGeom prst="rect">
            <a:avLst/>
          </a:prstGeom>
          <a:effectLst>
            <a:reflection stA="50000" endPos="40000" dir="5400000" sy="-100000" algn="bl" rotWithShape="0"/>
          </a:effectLst>
        </p:spPr>
        <p:txBody>
          <a:bodyPr lIns="91439" tIns="45719" rIns="91439" bIns="45719" anchor="t"/>
          <a:lstStyle/>
          <a:p>
            <a:endParaRPr/>
          </a:p>
        </p:txBody>
      </p:sp>
      <p:sp>
        <p:nvSpPr>
          <p:cNvPr id="98" name="Title Text"/>
          <p:cNvSpPr txBox="1">
            <a:spLocks noGrp="1"/>
          </p:cNvSpPr>
          <p:nvPr>
            <p:ph type="title"/>
          </p:nvPr>
        </p:nvSpPr>
        <p:spPr>
          <a:xfrm>
            <a:off x="1739900" y="2146300"/>
            <a:ext cx="12547600" cy="4635500"/>
          </a:xfrm>
          <a:prstGeom prst="rect">
            <a:avLst/>
          </a:prstGeom>
        </p:spPr>
        <p:txBody>
          <a:bodyPr anchor="b"/>
          <a:lstStyle>
            <a:lvl1pPr>
              <a:defRPr sz="9600"/>
            </a:lvl1pPr>
          </a:lstStyle>
          <a:p>
            <a:r>
              <a:t>Title Text</a:t>
            </a:r>
          </a:p>
        </p:txBody>
      </p:sp>
      <p:sp>
        <p:nvSpPr>
          <p:cNvPr id="99" name="Body Level One…"/>
          <p:cNvSpPr txBox="1">
            <a:spLocks noGrp="1"/>
          </p:cNvSpPr>
          <p:nvPr>
            <p:ph type="body" sz="quarter" idx="1"/>
          </p:nvPr>
        </p:nvSpPr>
        <p:spPr>
          <a:xfrm>
            <a:off x="1739900" y="6896100"/>
            <a:ext cx="12547600" cy="4635500"/>
          </a:xfrm>
          <a:prstGeom prst="rect">
            <a:avLst/>
          </a:prstGeom>
        </p:spPr>
        <p:txBody>
          <a:bodyPr anchor="t"/>
          <a:lstStyle>
            <a:lvl1pPr marL="0" indent="0" algn="ctr">
              <a:spcBef>
                <a:spcPts val="0"/>
              </a:spcBef>
              <a:buSzTx/>
              <a:buNone/>
              <a:defRPr sz="4600"/>
            </a:lvl1pPr>
            <a:lvl2pPr marL="0" indent="0" algn="ctr">
              <a:spcBef>
                <a:spcPts val="0"/>
              </a:spcBef>
              <a:buSzTx/>
              <a:buNone/>
              <a:defRPr sz="4600"/>
            </a:lvl2pPr>
            <a:lvl3pPr marL="0" indent="0" algn="ctr">
              <a:spcBef>
                <a:spcPts val="0"/>
              </a:spcBef>
              <a:buSzTx/>
              <a:buNone/>
              <a:defRPr sz="4600"/>
            </a:lvl3pPr>
            <a:lvl4pPr marL="0" indent="0" algn="ctr">
              <a:spcBef>
                <a:spcPts val="0"/>
              </a:spcBef>
              <a:buSzTx/>
              <a:buNone/>
              <a:defRPr sz="4600"/>
            </a:lvl4pPr>
            <a:lvl5pPr marL="0" indent="0" algn="ctr">
              <a:spcBef>
                <a:spcPts val="0"/>
              </a:spcBef>
              <a:buSzTx/>
              <a:buNone/>
              <a:defRPr sz="4600"/>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Image"/>
          <p:cNvSpPr>
            <a:spLocks noGrp="1"/>
          </p:cNvSpPr>
          <p:nvPr>
            <p:ph type="pic" sz="quarter" idx="13"/>
          </p:nvPr>
        </p:nvSpPr>
        <p:spPr>
          <a:xfrm>
            <a:off x="14478000" y="4127500"/>
            <a:ext cx="6083300" cy="8102600"/>
          </a:xfrm>
          <a:prstGeom prst="rect">
            <a:avLst/>
          </a:prstGeom>
        </p:spPr>
        <p:txBody>
          <a:bodyPr lIns="91439" tIns="45719" rIns="91439" bIns="45719" anchor="t"/>
          <a:lstStyle/>
          <a:p>
            <a:endParaRPr/>
          </a:p>
        </p:txBody>
      </p:sp>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sz="half" idx="1"/>
          </p:nvPr>
        </p:nvSpPr>
        <p:spPr>
          <a:xfrm>
            <a:off x="1739900" y="3898900"/>
            <a:ext cx="102108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13284200" y="3898900"/>
            <a:ext cx="9359900" cy="8547100"/>
          </a:xfrm>
          <a:prstGeom prst="rect">
            <a:avLst/>
          </a:prstGeom>
        </p:spPr>
        <p:txBody>
          <a:bodyPr/>
          <a:lstStyle>
            <a:lvl1pPr marL="1016000" indent="-698500">
              <a:spcBef>
                <a:spcPts val="6900"/>
              </a:spcBef>
              <a:defRPr sz="4200"/>
            </a:lvl1pPr>
            <a:lvl2pPr marL="1460500" indent="-698500">
              <a:spcBef>
                <a:spcPts val="6900"/>
              </a:spcBef>
              <a:defRPr sz="4200"/>
            </a:lvl2pPr>
            <a:lvl3pPr marL="1905000" indent="-698500">
              <a:spcBef>
                <a:spcPts val="6900"/>
              </a:spcBef>
              <a:defRPr sz="4200"/>
            </a:lvl3pPr>
            <a:lvl4pPr marL="2349500" indent="-698500">
              <a:spcBef>
                <a:spcPts val="6900"/>
              </a:spcBef>
              <a:defRPr sz="4200"/>
            </a:lvl4pPr>
            <a:lvl5pPr marL="2794000" indent="-698500">
              <a:spcBef>
                <a:spcPts val="6900"/>
              </a:spcBef>
              <a:defRPr sz="42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11969750" y="13093700"/>
            <a:ext cx="419100"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Title Text"/>
          <p:cNvSpPr txBox="1">
            <a:spLocks noGrp="1"/>
          </p:cNvSpPr>
          <p:nvPr>
            <p:ph type="title"/>
          </p:nvPr>
        </p:nvSpPr>
        <p:spPr>
          <a:xfrm>
            <a:off x="2489200" y="355600"/>
            <a:ext cx="19405600" cy="3441700"/>
          </a:xfrm>
          <a:prstGeom prst="rect">
            <a:avLst/>
          </a:prstGeom>
        </p:spPr>
        <p:txBody>
          <a:bodyPr/>
          <a:lstStyle/>
          <a:p>
            <a:r>
              <a:t>Title Text</a:t>
            </a: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657525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2.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698200" y="130683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6" r:id="rId3"/>
    <p:sldLayoutId id="2147483657" r:id="rId4"/>
    <p:sldLayoutId id="2147483658" r:id="rId5"/>
    <p:sldLayoutId id="2147483659" r:id="rId6"/>
    <p:sldLayoutId id="2147483660" r:id="rId7"/>
    <p:sldLayoutId id="2147483662" r:id="rId8"/>
    <p:sldLayoutId id="2147483910" r:id="rId9"/>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3429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10287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7145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2057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24003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2743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39900" y="355600"/>
            <a:ext cx="20904200" cy="3441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Title Text</a:t>
            </a:r>
          </a:p>
        </p:txBody>
      </p:sp>
      <p:sp>
        <p:nvSpPr>
          <p:cNvPr id="3" name="Body Level One…"/>
          <p:cNvSpPr txBox="1">
            <a:spLocks noGrp="1"/>
          </p:cNvSpPr>
          <p:nvPr>
            <p:ph type="body" idx="1"/>
          </p:nvPr>
        </p:nvSpPr>
        <p:spPr>
          <a:xfrm>
            <a:off x="1739900" y="3898900"/>
            <a:ext cx="20904200" cy="85471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9750" y="13093700"/>
            <a:ext cx="419100" cy="457200"/>
          </a:xfrm>
          <a:prstGeom prst="rect">
            <a:avLst/>
          </a:prstGeom>
          <a:ln w="12700">
            <a:miter lim="400000"/>
          </a:ln>
        </p:spPr>
        <p:txBody>
          <a:bodyPr wrap="none" lIns="50800" tIns="50800" rIns="50800" bIns="50800" anchor="b">
            <a:spAutoFit/>
          </a:bodyPr>
          <a:lstStyle>
            <a:lvl1pPr>
              <a:defRPr sz="2400"/>
            </a:lvl1pPr>
          </a:lstStyle>
          <a:p>
            <a:fld id="{86CB4B4D-7CA3-9044-876B-883B54F8677D}" type="slidenum">
              <a:t>‹#›</a:t>
            </a:fld>
            <a:endParaRPr/>
          </a:p>
        </p:txBody>
      </p:sp>
    </p:spTree>
    <p:extLst>
      <p:ext uri="{BB962C8B-B14F-4D97-AF65-F5344CB8AC3E}">
        <p14:creationId xmlns:p14="http://schemas.microsoft.com/office/powerpoint/2010/main" val="1203966887"/>
      </p:ext>
    </p:extLst>
  </p:cSld>
  <p:clrMap bg1="lt1" tx1="dk1" bg2="lt2" tx2="dk2" accent1="accent1" accent2="accent2" accent3="accent3" accent4="accent4" accent5="accent5" accent6="accent6" hlink="hlink" folHlink="folHlink"/>
  <p:sldLayoutIdLst>
    <p:sldLayoutId id="2147483873" r:id="rId1"/>
    <p:sldLayoutId id="2147483875" r:id="rId2"/>
    <p:sldLayoutId id="2147483876" r:id="rId3"/>
    <p:sldLayoutId id="2147483879" r:id="rId4"/>
    <p:sldLayoutId id="2147483880" r:id="rId5"/>
    <p:sldLayoutId id="2147483881" r:id="rId6"/>
    <p:sldLayoutId id="2147483882" r:id="rId7"/>
    <p:sldLayoutId id="2147483883" r:id="rId8"/>
    <p:sldLayoutId id="2147483884" r:id="rId9"/>
    <p:sldLayoutId id="2147483885" r:id="rId10"/>
    <p:sldLayoutId id="2147483887" r:id="rId11"/>
    <p:sldLayoutId id="2147483890" r:id="rId12"/>
    <p:sldLayoutId id="2147483891" r:id="rId13"/>
    <p:sldLayoutId id="2147483892" r:id="rId14"/>
    <p:sldLayoutId id="2147483894" r:id="rId15"/>
  </p:sldLayoutIdLst>
  <p:transition spd="med"/>
  <p:txStyles>
    <p:title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1pPr>
      <a:lvl2pPr marL="0" marR="0" indent="228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2pPr>
      <a:lvl3pPr marL="0" marR="0" indent="457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3pPr>
      <a:lvl4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4pPr>
      <a:lvl5pPr marL="0" marR="0" indent="914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5pPr>
      <a:lvl6pPr marL="0" marR="0" indent="11430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6pPr>
      <a:lvl7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7pPr>
      <a:lvl8pPr marL="0" marR="0" indent="1600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8pPr>
      <a:lvl9pPr marL="0" marR="0" indent="1828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n-lt"/>
          <a:ea typeface="+mn-ea"/>
          <a:cs typeface="+mn-cs"/>
          <a:sym typeface="Gill Sans"/>
        </a:defRPr>
      </a:lvl9pPr>
    </p:titleStyle>
    <p:body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n-lt"/>
          <a:ea typeface="+mn-ea"/>
          <a:cs typeface="+mn-cs"/>
          <a:sym typeface="Gill Sans"/>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tif"/><Relationship Id="rId13" Type="http://schemas.openxmlformats.org/officeDocument/2006/relationships/image" Target="../media/image13.tif"/><Relationship Id="rId3" Type="http://schemas.openxmlformats.org/officeDocument/2006/relationships/image" Target="../media/image3.tif"/><Relationship Id="rId7" Type="http://schemas.openxmlformats.org/officeDocument/2006/relationships/image" Target="../media/image7.tif"/><Relationship Id="rId12" Type="http://schemas.openxmlformats.org/officeDocument/2006/relationships/image" Target="../media/image12.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tif"/><Relationship Id="rId11" Type="http://schemas.openxmlformats.org/officeDocument/2006/relationships/image" Target="../media/image11.tif"/><Relationship Id="rId5" Type="http://schemas.openxmlformats.org/officeDocument/2006/relationships/image" Target="../media/image5.tif"/><Relationship Id="rId10" Type="http://schemas.openxmlformats.org/officeDocument/2006/relationships/image" Target="../media/image10.tif"/><Relationship Id="rId4" Type="http://schemas.openxmlformats.org/officeDocument/2006/relationships/image" Target="../media/image4.tif"/><Relationship Id="rId9" Type="http://schemas.openxmlformats.org/officeDocument/2006/relationships/image" Target="../media/image9.ti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mbostock.github.io/d3/talk/20111116/#1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0.png"/><Relationship Id="rId5" Type="http://schemas.openxmlformats.org/officeDocument/2006/relationships/hyperlink" Target="http://www.nytimes.com/interactive/2015/05/17/us/elections/2016-presidential-campaigns-staff-connections-clinton-bush-cruz-paul-rubio-walker.html" TargetMode="External"/><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s://bl.ocks.org/mbostock/8033015" TargetMode="Externa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6.mov"/><Relationship Id="rId7" Type="http://schemas.openxmlformats.org/officeDocument/2006/relationships/hyperlink" Target="https://www.google.com/maps" TargetMode="Externa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notesSlide" Target="../notesSlides/notesSlide15.xml"/><Relationship Id="rId5" Type="http://schemas.openxmlformats.org/officeDocument/2006/relationships/slideLayout" Target="../slideLayouts/slideLayout13.xml"/><Relationship Id="rId10" Type="http://schemas.openxmlformats.org/officeDocument/2006/relationships/image" Target="../media/image27.png"/><Relationship Id="rId4" Type="http://schemas.openxmlformats.org/officeDocument/2006/relationships/video" Target="../media/media6.mov"/><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8.mov"/><Relationship Id="rId7" Type="http://schemas.openxmlformats.org/officeDocument/2006/relationships/image" Target="../media/image28.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video" Target="../media/media8.mov"/><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hyperlink" Target="http://mbostock.github.io/d3/talk/20111116/#1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hyperlink" Target="http://mbostock.github.io/d3/talk/20111116/#1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png"/><Relationship Id="rId5" Type="http://schemas.openxmlformats.org/officeDocument/2006/relationships/image" Target="../media/image21.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www.nytimes.com/interactive/2015/05/17/us/elections/2016-presidential-campaigns-staff-connections-clinton-bush-cruz-paul-rubio-walker.html" TargetMode="External"/><Relationship Id="rId5" Type="http://schemas.openxmlformats.org/officeDocument/2006/relationships/image" Target="../media/image31.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2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hyperlink" Target="http://www.nytimes.com/interactive/2015/05/17/us/elections/2016-presidential-campaigns-staff-connections-clinton-bush-cruz-paul-rubio-walker.html" TargetMode="External"/><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video" Target="../media/media7.mov"/><Relationship Id="rId1" Type="http://schemas.microsoft.com/office/2007/relationships/media" Target="../media/media7.mov"/><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video" Target="../media/media8.mov"/><Relationship Id="rId1" Type="http://schemas.microsoft.com/office/2007/relationships/media" Target="../media/media8.mov"/><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2.png"/><Relationship Id="rId2" Type="http://schemas.openxmlformats.org/officeDocument/2006/relationships/video" Target="../media/media9.mov"/><Relationship Id="rId1" Type="http://schemas.microsoft.com/office/2007/relationships/media" Target="../media/media9.mov"/><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3.png"/><Relationship Id="rId2" Type="http://schemas.openxmlformats.org/officeDocument/2006/relationships/video" Target="../media/media10.mov"/><Relationship Id="rId1" Type="http://schemas.microsoft.com/office/2007/relationships/media" Target="../media/media10.mov"/><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5.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hyperlink" Target="https://www.theatlantic.com/technology/archive/2012/11/116-years-of-electoral-infographics-from-the-new-york-times/264692/" TargetMode="External"/><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ecture 1: Introduction and Course Overview"/>
          <p:cNvSpPr txBox="1">
            <a:spLocks noGrp="1"/>
          </p:cNvSpPr>
          <p:nvPr>
            <p:ph type="ctrTitle"/>
          </p:nvPr>
        </p:nvSpPr>
        <p:spPr>
          <a:prstGeom prst="rect">
            <a:avLst/>
          </a:prstGeom>
        </p:spPr>
        <p:txBody>
          <a:bodyPr/>
          <a:lstStyle/>
          <a:p>
            <a:r>
              <a:rPr dirty="0"/>
              <a:t>Lecture </a:t>
            </a:r>
            <a:r>
              <a:rPr lang="en-US" dirty="0"/>
              <a:t>10</a:t>
            </a:r>
            <a:r>
              <a:rPr dirty="0"/>
              <a:t>:</a:t>
            </a:r>
            <a:r>
              <a:rPr lang="en-US" dirty="0"/>
              <a:t> Interaction </a:t>
            </a:r>
            <a:r>
              <a:rPr lang="en-US"/>
              <a:t>and Faceting</a:t>
            </a:r>
            <a:endParaRPr dirty="0"/>
          </a:p>
        </p:txBody>
      </p:sp>
      <p:sp>
        <p:nvSpPr>
          <p:cNvPr id="138" name="DS4200 Information Presentation &amp; Visualization…"/>
          <p:cNvSpPr txBox="1">
            <a:spLocks noGrp="1"/>
          </p:cNvSpPr>
          <p:nvPr>
            <p:ph type="subTitle" sz="half" idx="1"/>
          </p:nvPr>
        </p:nvSpPr>
        <p:spPr>
          <a:xfrm>
            <a:off x="1739900" y="7886700"/>
            <a:ext cx="20904200" cy="3289300"/>
          </a:xfrm>
          <a:prstGeom prst="rect">
            <a:avLst/>
          </a:prstGeom>
        </p:spPr>
        <p:txBody>
          <a:bodyPr/>
          <a:lstStyle/>
          <a:p>
            <a:pPr>
              <a:defRPr cap="small"/>
            </a:pPr>
            <a:r>
              <a:rPr lang="en-US" dirty="0"/>
              <a:t>DS 4200</a:t>
            </a:r>
          </a:p>
          <a:p>
            <a:pPr>
              <a:defRPr cap="small"/>
            </a:pPr>
            <a:r>
              <a:rPr lang="en-US" dirty="0"/>
              <a:t>Spring 2023</a:t>
            </a:r>
            <a:endParaRPr dirty="0"/>
          </a:p>
          <a:p>
            <a:pPr>
              <a:spcBef>
                <a:spcPts val="600"/>
              </a:spcBef>
              <a:defRPr i="1"/>
            </a:pPr>
            <a:r>
              <a:rPr dirty="0"/>
              <a:t>Prof. </a:t>
            </a:r>
            <a:r>
              <a:rPr lang="en-US" dirty="0"/>
              <a:t>Ab </a:t>
            </a:r>
            <a:r>
              <a:rPr lang="en-US" dirty="0" err="1"/>
              <a:t>Mosca</a:t>
            </a:r>
            <a:r>
              <a:rPr lang="en-US" dirty="0"/>
              <a:t> (they/them)</a:t>
            </a:r>
            <a:endParaRPr dirty="0"/>
          </a:p>
          <a:p>
            <a:pPr>
              <a:defRPr sz="4000" i="1" cap="small"/>
            </a:pPr>
            <a:r>
              <a:rPr dirty="0"/>
              <a:t>Northeastern University</a:t>
            </a:r>
          </a:p>
        </p:txBody>
      </p:sp>
      <p:sp>
        <p:nvSpPr>
          <p:cNvPr id="1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grpSp>
        <p:nvGrpSpPr>
          <p:cNvPr id="145" name="Group"/>
          <p:cNvGrpSpPr/>
          <p:nvPr/>
        </p:nvGrpSpPr>
        <p:grpSpPr>
          <a:xfrm>
            <a:off x="-101600" y="25213"/>
            <a:ext cx="3022952" cy="13627105"/>
            <a:chOff x="0" y="0"/>
            <a:chExt cx="3022951" cy="13627103"/>
          </a:xfrm>
        </p:grpSpPr>
        <p:pic>
          <p:nvPicPr>
            <p:cNvPr id="140" name="droppedImage.tiff" descr="droppedImage.tiff"/>
            <p:cNvPicPr>
              <a:picLocks noChangeAspect="1"/>
            </p:cNvPicPr>
            <p:nvPr/>
          </p:nvPicPr>
          <p:blipFill>
            <a:blip r:embed="rId3"/>
            <a:stretch>
              <a:fillRect/>
            </a:stretch>
          </p:blipFill>
          <p:spPr>
            <a:xfrm>
              <a:off x="0" y="0"/>
              <a:ext cx="3022951" cy="3022951"/>
            </a:xfrm>
            <a:prstGeom prst="rect">
              <a:avLst/>
            </a:prstGeom>
            <a:ln w="12700" cap="flat">
              <a:noFill/>
              <a:miter lim="400000"/>
            </a:ln>
            <a:effectLst>
              <a:outerShdw blurRad="215900" dist="63500" dir="2520000" rotWithShape="0">
                <a:srgbClr val="5E5E5E">
                  <a:alpha val="50000"/>
                </a:srgbClr>
              </a:outerShdw>
            </a:effectLst>
          </p:spPr>
        </p:pic>
        <p:pic>
          <p:nvPicPr>
            <p:cNvPr id="141" name="droppedImage.tiff" descr="droppedImage.tiff"/>
            <p:cNvPicPr>
              <a:picLocks noChangeAspect="1"/>
            </p:cNvPicPr>
            <p:nvPr/>
          </p:nvPicPr>
          <p:blipFill>
            <a:blip r:embed="rId4"/>
            <a:stretch>
              <a:fillRect/>
            </a:stretch>
          </p:blipFill>
          <p:spPr>
            <a:xfrm>
              <a:off x="0" y="3059224"/>
              <a:ext cx="3022951" cy="2176799"/>
            </a:xfrm>
            <a:prstGeom prst="rect">
              <a:avLst/>
            </a:prstGeom>
            <a:ln w="12700" cap="flat">
              <a:noFill/>
              <a:miter lim="400000"/>
            </a:ln>
            <a:effectLst>
              <a:outerShdw blurRad="215900" dist="63500" dir="2520000" rotWithShape="0">
                <a:srgbClr val="5E5E5E">
                  <a:alpha val="50000"/>
                </a:srgbClr>
              </a:outerShdw>
            </a:effectLst>
          </p:spPr>
        </p:pic>
        <p:pic>
          <p:nvPicPr>
            <p:cNvPr id="142" name="droppedImage.tiff" descr="droppedImage.tiff"/>
            <p:cNvPicPr>
              <a:picLocks noChangeAspect="1"/>
            </p:cNvPicPr>
            <p:nvPr/>
          </p:nvPicPr>
          <p:blipFill>
            <a:blip r:embed="rId5"/>
            <a:stretch>
              <a:fillRect/>
            </a:stretch>
          </p:blipFill>
          <p:spPr>
            <a:xfrm>
              <a:off x="0" y="5271416"/>
              <a:ext cx="3022951" cy="2362021"/>
            </a:xfrm>
            <a:prstGeom prst="rect">
              <a:avLst/>
            </a:prstGeom>
            <a:ln w="12700" cap="flat">
              <a:noFill/>
              <a:miter lim="400000"/>
            </a:ln>
            <a:effectLst>
              <a:outerShdw blurRad="215900" dist="63500" dir="2520000" rotWithShape="0">
                <a:srgbClr val="5E5E5E">
                  <a:alpha val="50000"/>
                </a:srgbClr>
              </a:outerShdw>
            </a:effectLst>
          </p:spPr>
        </p:pic>
        <p:pic>
          <p:nvPicPr>
            <p:cNvPr id="143" name="droppedImage.tiff" descr="droppedImage.tiff"/>
            <p:cNvPicPr>
              <a:picLocks noChangeAspect="1"/>
            </p:cNvPicPr>
            <p:nvPr/>
          </p:nvPicPr>
          <p:blipFill>
            <a:blip r:embed="rId6"/>
            <a:stretch>
              <a:fillRect/>
            </a:stretch>
          </p:blipFill>
          <p:spPr>
            <a:xfrm>
              <a:off x="0" y="7666198"/>
              <a:ext cx="3022950" cy="3010859"/>
            </a:xfrm>
            <a:prstGeom prst="rect">
              <a:avLst/>
            </a:prstGeom>
            <a:ln w="12700" cap="flat">
              <a:noFill/>
              <a:miter lim="400000"/>
            </a:ln>
            <a:effectLst>
              <a:outerShdw blurRad="215900" dist="63500" dir="2520000" rotWithShape="0">
                <a:srgbClr val="5E5E5E">
                  <a:alpha val="50000"/>
                </a:srgbClr>
              </a:outerShdw>
            </a:effectLst>
          </p:spPr>
        </p:pic>
        <p:pic>
          <p:nvPicPr>
            <p:cNvPr id="144" name="droppedImage.tiff" descr="droppedImage.tiff"/>
            <p:cNvPicPr>
              <a:picLocks noChangeAspect="1"/>
            </p:cNvPicPr>
            <p:nvPr/>
          </p:nvPicPr>
          <p:blipFill>
            <a:blip r:embed="rId7"/>
            <a:stretch>
              <a:fillRect/>
            </a:stretch>
          </p:blipFill>
          <p:spPr>
            <a:xfrm>
              <a:off x="0" y="10713332"/>
              <a:ext cx="3022952" cy="2913772"/>
            </a:xfrm>
            <a:prstGeom prst="rect">
              <a:avLst/>
            </a:prstGeom>
            <a:ln w="12700" cap="flat">
              <a:noFill/>
              <a:miter lim="400000"/>
            </a:ln>
            <a:effectLst>
              <a:outerShdw blurRad="215900" dist="63500" dir="2520000" rotWithShape="0">
                <a:srgbClr val="5E5E5E">
                  <a:alpha val="50000"/>
                </a:srgbClr>
              </a:outerShdw>
            </a:effectLst>
          </p:spPr>
        </p:pic>
      </p:grpSp>
      <p:grpSp>
        <p:nvGrpSpPr>
          <p:cNvPr id="152" name="Group"/>
          <p:cNvGrpSpPr/>
          <p:nvPr/>
        </p:nvGrpSpPr>
        <p:grpSpPr>
          <a:xfrm>
            <a:off x="21471250" y="30484"/>
            <a:ext cx="2793870" cy="13627101"/>
            <a:chOff x="0" y="0"/>
            <a:chExt cx="2793869" cy="13627100"/>
          </a:xfrm>
        </p:grpSpPr>
        <p:pic>
          <p:nvPicPr>
            <p:cNvPr id="146" name="droppedImage.tiff" descr="droppedImage.tiff"/>
            <p:cNvPicPr>
              <a:picLocks noChangeAspect="1"/>
            </p:cNvPicPr>
            <p:nvPr/>
          </p:nvPicPr>
          <p:blipFill>
            <a:blip r:embed="rId8"/>
            <a:stretch>
              <a:fillRect/>
            </a:stretch>
          </p:blipFill>
          <p:spPr>
            <a:xfrm>
              <a:off x="1782" y="0"/>
              <a:ext cx="2788860" cy="1928528"/>
            </a:xfrm>
            <a:prstGeom prst="rect">
              <a:avLst/>
            </a:prstGeom>
            <a:ln w="12700" cap="flat">
              <a:noFill/>
              <a:miter lim="400000"/>
            </a:ln>
            <a:effectLst>
              <a:outerShdw blurRad="215900" dist="63500" dir="7140000" rotWithShape="0">
                <a:srgbClr val="5E5E5E">
                  <a:alpha val="50000"/>
                </a:srgbClr>
              </a:outerShdw>
            </a:effectLst>
          </p:spPr>
        </p:pic>
        <p:pic>
          <p:nvPicPr>
            <p:cNvPr id="147" name="droppedImage.tiff" descr="droppedImage.tiff"/>
            <p:cNvPicPr>
              <a:picLocks noChangeAspect="1"/>
            </p:cNvPicPr>
            <p:nvPr/>
          </p:nvPicPr>
          <p:blipFill>
            <a:blip r:embed="rId9"/>
            <a:stretch>
              <a:fillRect/>
            </a:stretch>
          </p:blipFill>
          <p:spPr>
            <a:xfrm>
              <a:off x="0" y="1954270"/>
              <a:ext cx="2788859" cy="2211369"/>
            </a:xfrm>
            <a:prstGeom prst="rect">
              <a:avLst/>
            </a:prstGeom>
            <a:ln w="12700" cap="flat">
              <a:noFill/>
              <a:miter lim="400000"/>
            </a:ln>
            <a:effectLst>
              <a:outerShdw blurRad="215900" dist="63500" dir="7140000" rotWithShape="0">
                <a:srgbClr val="5E5E5E">
                  <a:alpha val="50000"/>
                </a:srgbClr>
              </a:outerShdw>
            </a:effectLst>
          </p:spPr>
        </p:pic>
        <p:pic>
          <p:nvPicPr>
            <p:cNvPr id="148" name="droppedImage.tiff" descr="droppedImage.tiff"/>
            <p:cNvPicPr>
              <a:picLocks noChangeAspect="1"/>
            </p:cNvPicPr>
            <p:nvPr/>
          </p:nvPicPr>
          <p:blipFill>
            <a:blip r:embed="rId10"/>
            <a:stretch>
              <a:fillRect/>
            </a:stretch>
          </p:blipFill>
          <p:spPr>
            <a:xfrm>
              <a:off x="5010" y="4186023"/>
              <a:ext cx="2788860" cy="1850365"/>
            </a:xfrm>
            <a:prstGeom prst="rect">
              <a:avLst/>
            </a:prstGeom>
            <a:ln w="12700" cap="flat">
              <a:noFill/>
              <a:miter lim="400000"/>
            </a:ln>
            <a:effectLst>
              <a:outerShdw blurRad="215900" dist="63500" dir="7140000" rotWithShape="0">
                <a:srgbClr val="5E5E5E">
                  <a:alpha val="50000"/>
                </a:srgbClr>
              </a:outerShdw>
            </a:effectLst>
          </p:spPr>
        </p:pic>
        <p:pic>
          <p:nvPicPr>
            <p:cNvPr id="149" name="droppedImage.tiff" descr="droppedImage.tiff"/>
            <p:cNvPicPr>
              <a:picLocks noChangeAspect="1"/>
            </p:cNvPicPr>
            <p:nvPr/>
          </p:nvPicPr>
          <p:blipFill>
            <a:blip r:embed="rId11"/>
            <a:stretch>
              <a:fillRect/>
            </a:stretch>
          </p:blipFill>
          <p:spPr>
            <a:xfrm>
              <a:off x="3908" y="6064089"/>
              <a:ext cx="2788859" cy="2282425"/>
            </a:xfrm>
            <a:prstGeom prst="rect">
              <a:avLst/>
            </a:prstGeom>
            <a:ln w="12700" cap="flat">
              <a:noFill/>
              <a:miter lim="400000"/>
            </a:ln>
            <a:effectLst>
              <a:outerShdw blurRad="215900" dist="63500" dir="7140000" rotWithShape="0">
                <a:srgbClr val="5E5E5E">
                  <a:alpha val="50000"/>
                </a:srgbClr>
              </a:outerShdw>
            </a:effectLst>
          </p:spPr>
        </p:pic>
        <p:pic>
          <p:nvPicPr>
            <p:cNvPr id="150" name="droppedImage.tiff" descr="droppedImage.tiff"/>
            <p:cNvPicPr>
              <a:picLocks noChangeAspect="1"/>
            </p:cNvPicPr>
            <p:nvPr/>
          </p:nvPicPr>
          <p:blipFill>
            <a:blip r:embed="rId12"/>
            <a:stretch>
              <a:fillRect/>
            </a:stretch>
          </p:blipFill>
          <p:spPr>
            <a:xfrm>
              <a:off x="3908" y="8373264"/>
              <a:ext cx="2788859" cy="2553087"/>
            </a:xfrm>
            <a:prstGeom prst="rect">
              <a:avLst/>
            </a:prstGeom>
            <a:ln w="12700" cap="flat">
              <a:noFill/>
              <a:miter lim="400000"/>
            </a:ln>
            <a:effectLst>
              <a:outerShdw blurRad="215900" dist="63500" dir="7140000" rotWithShape="0">
                <a:srgbClr val="5E5E5E">
                  <a:alpha val="50000"/>
                </a:srgbClr>
              </a:outerShdw>
            </a:effectLst>
          </p:spPr>
        </p:pic>
        <p:pic>
          <p:nvPicPr>
            <p:cNvPr id="151" name="droppedImage.tiff" descr="droppedImage.tiff"/>
            <p:cNvPicPr>
              <a:picLocks noChangeAspect="1"/>
            </p:cNvPicPr>
            <p:nvPr/>
          </p:nvPicPr>
          <p:blipFill>
            <a:blip r:embed="rId13"/>
            <a:stretch>
              <a:fillRect/>
            </a:stretch>
          </p:blipFill>
          <p:spPr>
            <a:xfrm>
              <a:off x="3908" y="10950169"/>
              <a:ext cx="2788859" cy="2676932"/>
            </a:xfrm>
            <a:prstGeom prst="rect">
              <a:avLst/>
            </a:prstGeom>
            <a:ln w="12700" cap="flat">
              <a:noFill/>
              <a:miter lim="400000"/>
            </a:ln>
            <a:effectLst>
              <a:outerShdw blurRad="215900" dist="63500" dir="7140000" rotWithShape="0">
                <a:srgbClr val="5E5E5E">
                  <a:alpha val="50000"/>
                </a:srgbClr>
              </a:outerShdw>
            </a:effectLst>
          </p:spPr>
        </p:pic>
      </p:grpSp>
      <p:sp>
        <p:nvSpPr>
          <p:cNvPr id="153" name="Slide inspiration from Krzysztof Gajos, Hanspeter Pfister, Miriah Meyer &amp; Jonathan Schwabish"/>
          <p:cNvSpPr/>
          <p:nvPr/>
        </p:nvSpPr>
        <p:spPr>
          <a:xfrm>
            <a:off x="3059286" y="12741475"/>
            <a:ext cx="18249901"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i="1"/>
            </a:lvl1pPr>
          </a:lstStyle>
          <a:p>
            <a:r>
              <a:rPr dirty="0"/>
              <a:t>Slide</a:t>
            </a:r>
            <a:r>
              <a:rPr lang="en-US" dirty="0"/>
              <a:t>s and</a:t>
            </a:r>
            <a:r>
              <a:rPr dirty="0"/>
              <a:t> inspiration from </a:t>
            </a:r>
            <a:r>
              <a:rPr lang="en-US" dirty="0"/>
              <a:t>Cody Dunne, Michelle Borkin, Dylan Cashman, </a:t>
            </a:r>
            <a:r>
              <a:rPr dirty="0"/>
              <a:t>Krzysztof </a:t>
            </a:r>
            <a:r>
              <a:rPr dirty="0" err="1"/>
              <a:t>Gajos</a:t>
            </a:r>
            <a:r>
              <a:rPr dirty="0"/>
              <a:t>, Hanspeter Pfister,</a:t>
            </a:r>
            <a:endParaRPr lang="en-US" dirty="0"/>
          </a:p>
          <a:p>
            <a:r>
              <a:rPr dirty="0"/>
              <a:t> Miriah Meyer</a:t>
            </a:r>
            <a:r>
              <a:rPr lang="en-US" dirty="0"/>
              <a:t>, </a:t>
            </a:r>
            <a:r>
              <a:rPr dirty="0"/>
              <a:t>Jonathan </a:t>
            </a:r>
            <a:r>
              <a:rPr dirty="0" err="1"/>
              <a:t>Schwabish</a:t>
            </a:r>
            <a:r>
              <a:rPr lang="en-US" dirty="0"/>
              <a:t>, and David Sprague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10</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359" name="Data Abstraction"/>
          <p:cNvSpPr/>
          <p:nvPr/>
        </p:nvSpPr>
        <p:spPr>
          <a:xfrm>
            <a:off x="8000450" y="4438650"/>
            <a:ext cx="7289660"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a:ln>
                  <a:noFill/>
                </a:ln>
                <a:solidFill>
                  <a:srgbClr val="000000"/>
                </a:solidFill>
                <a:effectLst/>
                <a:uLnTx/>
                <a:uFillTx/>
                <a:latin typeface="Gill Sans"/>
                <a:sym typeface="Gill Sans"/>
              </a:rPr>
              <a:t>Data Abstraction</a:t>
            </a:r>
          </a:p>
        </p:txBody>
      </p:sp>
      <p:sp>
        <p:nvSpPr>
          <p:cNvPr id="360" name="Task Abstraction"/>
          <p:cNvSpPr/>
          <p:nvPr/>
        </p:nvSpPr>
        <p:spPr>
          <a:xfrm>
            <a:off x="7970009" y="7016750"/>
            <a:ext cx="7187594"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Task Abstraction</a:t>
            </a:r>
          </a:p>
        </p:txBody>
      </p:sp>
      <p:sp>
        <p:nvSpPr>
          <p:cNvPr id="361" name="Visual Encoding"/>
          <p:cNvSpPr/>
          <p:nvPr/>
        </p:nvSpPr>
        <p:spPr>
          <a:xfrm>
            <a:off x="7970009" y="9671050"/>
            <a:ext cx="6777456" cy="115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825500">
              <a:defRPr sz="7200" cap="small">
                <a:latin typeface="+mj-lt"/>
                <a:ea typeface="+mj-ea"/>
                <a:cs typeface="+mj-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7200" b="0" i="0" u="none" strike="noStrike" kern="0" cap="small" spc="0" normalizeH="0" baseline="0" noProof="0" dirty="0">
                <a:ln>
                  <a:noFill/>
                </a:ln>
                <a:solidFill>
                  <a:srgbClr val="000000"/>
                </a:solidFill>
                <a:effectLst/>
                <a:uLnTx/>
                <a:uFillTx/>
                <a:latin typeface="Gill Sans"/>
                <a:sym typeface="Gill Sans"/>
              </a:rPr>
              <a:t>Visual Encoding</a:t>
            </a:r>
          </a:p>
        </p:txBody>
      </p:sp>
      <p:pic>
        <p:nvPicPr>
          <p:cNvPr id="8" name="fig1.7.pdf">
            <a:extLst>
              <a:ext uri="{FF2B5EF4-FFF2-40B4-BE49-F238E27FC236}">
                <a16:creationId xmlns:a16="http://schemas.microsoft.com/office/drawing/2014/main" id="{F29AAA20-CE89-4ED3-83C5-F223B687C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84" y="3904344"/>
            <a:ext cx="7428259" cy="7344228"/>
          </a:xfrm>
          <a:prstGeom prst="rect">
            <a:avLst/>
          </a:prstGeom>
          <a:ln w="12700">
            <a:miter lim="400000"/>
          </a:ln>
        </p:spPr>
      </p:pic>
      <p:sp>
        <p:nvSpPr>
          <p:cNvPr id="9" name="Title 2">
            <a:extLst>
              <a:ext uri="{FF2B5EF4-FFF2-40B4-BE49-F238E27FC236}">
                <a16:creationId xmlns:a16="http://schemas.microsoft.com/office/drawing/2014/main" id="{4511A094-A19A-824D-B5A1-A454A1BF84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Visualization Building Blocks</a:t>
            </a:r>
          </a:p>
        </p:txBody>
      </p:sp>
      <p:sp>
        <p:nvSpPr>
          <p:cNvPr id="2" name="Frame 1">
            <a:extLst>
              <a:ext uri="{FF2B5EF4-FFF2-40B4-BE49-F238E27FC236}">
                <a16:creationId xmlns:a16="http://schemas.microsoft.com/office/drawing/2014/main" id="{07F9CCE9-F55F-A041-AE18-9967BDA1622F}"/>
              </a:ext>
            </a:extLst>
          </p:cNvPr>
          <p:cNvSpPr/>
          <p:nvPr/>
        </p:nvSpPr>
        <p:spPr>
          <a:xfrm>
            <a:off x="1052659" y="3913597"/>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1" name="Frame 10">
            <a:extLst>
              <a:ext uri="{FF2B5EF4-FFF2-40B4-BE49-F238E27FC236}">
                <a16:creationId xmlns:a16="http://schemas.microsoft.com/office/drawing/2014/main" id="{3917FDC3-92CB-8540-9843-AC60480BAE16}"/>
              </a:ext>
            </a:extLst>
          </p:cNvPr>
          <p:cNvSpPr/>
          <p:nvPr/>
        </p:nvSpPr>
        <p:spPr>
          <a:xfrm>
            <a:off x="1052659" y="9052923"/>
            <a:ext cx="15544800" cy="2391953"/>
          </a:xfrm>
          <a:prstGeom prst="frame">
            <a:avLst>
              <a:gd name="adj1" fmla="val 5947"/>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
        <p:nvSpPr>
          <p:cNvPr id="12" name="Frame 11">
            <a:extLst>
              <a:ext uri="{FF2B5EF4-FFF2-40B4-BE49-F238E27FC236}">
                <a16:creationId xmlns:a16="http://schemas.microsoft.com/office/drawing/2014/main" id="{E927335F-9CBA-A649-BBE5-09813673EF74}"/>
              </a:ext>
            </a:extLst>
          </p:cNvPr>
          <p:cNvSpPr/>
          <p:nvPr/>
        </p:nvSpPr>
        <p:spPr>
          <a:xfrm>
            <a:off x="1052659" y="6464666"/>
            <a:ext cx="15544800" cy="2391953"/>
          </a:xfrm>
          <a:prstGeom prst="frame">
            <a:avLst>
              <a:gd name="adj1" fmla="val 5947"/>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endParaRPr>
          </a:p>
        </p:txBody>
      </p:sp>
    </p:spTree>
    <p:extLst>
      <p:ext uri="{BB962C8B-B14F-4D97-AF65-F5344CB8AC3E}">
        <p14:creationId xmlns:p14="http://schemas.microsoft.com/office/powerpoint/2010/main" val="129653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11</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TextBox 7">
            <a:extLst>
              <a:ext uri="{FF2B5EF4-FFF2-40B4-BE49-F238E27FC236}">
                <a16:creationId xmlns:a16="http://schemas.microsoft.com/office/drawing/2014/main" id="{9248708D-19CB-3247-B296-1AB0387B0551}"/>
              </a:ext>
            </a:extLst>
          </p:cNvPr>
          <p:cNvSpPr txBox="1"/>
          <p:nvPr/>
        </p:nvSpPr>
        <p:spPr>
          <a:xfrm>
            <a:off x="18510945" y="12936299"/>
            <a:ext cx="5180905"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r>
              <a:rPr lang="en-US" sz="4400" dirty="0">
                <a:solidFill>
                  <a:schemeClr val="tx1"/>
                </a:solidFill>
              </a:rPr>
              <a:t>From </a:t>
            </a:r>
            <a:r>
              <a:rPr lang="en-US" sz="4400" dirty="0" err="1">
                <a:solidFill>
                  <a:schemeClr val="tx1"/>
                </a:solidFill>
              </a:rPr>
              <a:t>Munzner’s</a:t>
            </a:r>
            <a:r>
              <a:rPr lang="en-US" sz="4400" dirty="0">
                <a:solidFill>
                  <a:schemeClr val="tx1"/>
                </a:solidFill>
              </a:rPr>
              <a:t> book</a:t>
            </a:r>
            <a:endParaRPr kumimoji="0" lang="en-US" sz="4400" b="0" i="0" u="none" strike="noStrike" cap="none" spc="0" normalizeH="0" baseline="0" dirty="0">
              <a:ln>
                <a:noFill/>
              </a:ln>
              <a:solidFill>
                <a:schemeClr val="tx1"/>
              </a:solidFill>
              <a:effectLst/>
              <a:uFillTx/>
              <a:latin typeface="+mj-lt"/>
              <a:ea typeface="+mj-ea"/>
              <a:cs typeface="+mj-cs"/>
              <a:sym typeface="Gill Sans"/>
            </a:endParaRPr>
          </a:p>
        </p:txBody>
      </p:sp>
      <p:pic>
        <p:nvPicPr>
          <p:cNvPr id="2" name="Picture 1">
            <a:extLst>
              <a:ext uri="{FF2B5EF4-FFF2-40B4-BE49-F238E27FC236}">
                <a16:creationId xmlns:a16="http://schemas.microsoft.com/office/drawing/2014/main" id="{8EC627B5-23DD-68D4-057C-EC1D808A9C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29817" y="3441700"/>
            <a:ext cx="8324366" cy="9084329"/>
          </a:xfrm>
          <a:prstGeom prst="rect">
            <a:avLst/>
          </a:prstGeom>
        </p:spPr>
      </p:pic>
      <p:sp>
        <p:nvSpPr>
          <p:cNvPr id="3" name="Rectangle 2">
            <a:extLst>
              <a:ext uri="{FF2B5EF4-FFF2-40B4-BE49-F238E27FC236}">
                <a16:creationId xmlns:a16="http://schemas.microsoft.com/office/drawing/2014/main" id="{06DE3617-FB8A-20C7-2EA1-616CB3954CAC}"/>
              </a:ext>
            </a:extLst>
          </p:cNvPr>
          <p:cNvSpPr/>
          <p:nvPr/>
        </p:nvSpPr>
        <p:spPr>
          <a:xfrm>
            <a:off x="8656320" y="11229419"/>
            <a:ext cx="2590800" cy="1706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ectangle 3">
            <a:extLst>
              <a:ext uri="{FF2B5EF4-FFF2-40B4-BE49-F238E27FC236}">
                <a16:creationId xmlns:a16="http://schemas.microsoft.com/office/drawing/2014/main" id="{6AE14AF7-4774-1808-715B-D66C9FBBD4A4}"/>
              </a:ext>
            </a:extLst>
          </p:cNvPr>
          <p:cNvSpPr/>
          <p:nvPr/>
        </p:nvSpPr>
        <p:spPr>
          <a:xfrm>
            <a:off x="11917679" y="7724219"/>
            <a:ext cx="4436503" cy="52120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81647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Change over time</a:t>
            </a:r>
            <a:endParaRPr lang="en-US" sz="5400" b="1" dirty="0">
              <a:solidFill>
                <a:srgbClr val="FF4013"/>
              </a:solidFill>
              <a:latin typeface="+mn-lt"/>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12" name="fig11.1.pdf">
            <a:extLst>
              <a:ext uri="{FF2B5EF4-FFF2-40B4-BE49-F238E27FC236}">
                <a16:creationId xmlns:a16="http://schemas.microsoft.com/office/drawing/2014/main" id="{9319D531-8B30-B043-A8B4-C1BE04B49BF1}"/>
              </a:ext>
            </a:extLst>
          </p:cNvPr>
          <p:cNvPicPr>
            <a:picLocks noChangeAspect="1"/>
          </p:cNvPicPr>
          <p:nvPr/>
        </p:nvPicPr>
        <p:blipFill rotWithShape="1">
          <a:blip r:embed="rId5">
            <a:extLst>
              <a:ext uri="{28A0092B-C50C-407E-A947-70E740481C1C}">
                <a14:useLocalDpi xmlns:a14="http://schemas.microsoft.com/office/drawing/2010/main" val="0"/>
              </a:ext>
            </a:extLst>
          </a:blip>
          <a:srcRect t="7679" r="57483" b="76082"/>
          <a:stretch/>
        </p:blipFill>
        <p:spPr>
          <a:xfrm>
            <a:off x="709009" y="4792693"/>
            <a:ext cx="5332505" cy="2223247"/>
          </a:xfrm>
          <a:prstGeom prst="rect">
            <a:avLst/>
          </a:prstGeom>
          <a:ln w="12700">
            <a:miter lim="400000"/>
          </a:ln>
        </p:spPr>
      </p:pic>
      <p:pic>
        <p:nvPicPr>
          <p:cNvPr id="9" name="d3 flexible transitions">
            <a:hlinkClick r:id="" action="ppaction://media"/>
            <a:extLst>
              <a:ext uri="{FF2B5EF4-FFF2-40B4-BE49-F238E27FC236}">
                <a16:creationId xmlns:a16="http://schemas.microsoft.com/office/drawing/2014/main" id="{2D4C9C97-4577-5F4B-8268-71501191D02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534400" y="4856411"/>
            <a:ext cx="14414499" cy="8108156"/>
          </a:xfrm>
          <a:prstGeom prst="rect">
            <a:avLst/>
          </a:prstGeom>
        </p:spPr>
      </p:pic>
      <p:sp>
        <p:nvSpPr>
          <p:cNvPr id="14" name="Change over time">
            <a:extLst>
              <a:ext uri="{FF2B5EF4-FFF2-40B4-BE49-F238E27FC236}">
                <a16:creationId xmlns:a16="http://schemas.microsoft.com/office/drawing/2014/main" id="{A57CF943-4E8E-3444-A818-605AB95AD3E1}"/>
              </a:ext>
            </a:extLst>
          </p:cNvPr>
          <p:cNvSpPr/>
          <p:nvPr/>
        </p:nvSpPr>
        <p:spPr>
          <a:xfrm>
            <a:off x="709009" y="7808831"/>
            <a:ext cx="7048398" cy="34265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9600">
                <a:latin typeface="+mn-lt"/>
                <a:ea typeface="+mn-ea"/>
                <a:cs typeface="+mn-cs"/>
                <a:sym typeface="Gill Sans"/>
              </a:defRPr>
            </a:lvl1pPr>
          </a:lstStyle>
          <a:p>
            <a:pPr lvl="0"/>
            <a:r>
              <a:rPr kumimoji="0" lang="en-US" sz="7200" b="0" i="0" u="none" strike="noStrike" kern="0" cap="none" spc="0" normalizeH="0" baseline="0" noProof="0" dirty="0">
                <a:ln>
                  <a:noFill/>
                </a:ln>
                <a:solidFill>
                  <a:srgbClr val="000000"/>
                </a:solidFill>
                <a:effectLst/>
                <a:uLnTx/>
                <a:uFillTx/>
                <a:latin typeface="Gill Sans"/>
                <a:sym typeface="Gill Sans"/>
              </a:rPr>
              <a:t>Example: D3 Animated Transitions</a:t>
            </a:r>
            <a:endParaRPr kumimoji="0" sz="7200" b="1" i="0" u="none" strike="noStrike" kern="0" cap="none" spc="0" normalizeH="0" baseline="0" noProof="0" dirty="0">
              <a:ln>
                <a:noFill/>
              </a:ln>
              <a:solidFill>
                <a:srgbClr val="A73539"/>
              </a:solidFill>
              <a:effectLst/>
              <a:uLnTx/>
              <a:uFillTx/>
              <a:latin typeface="Gill Sans"/>
              <a:sym typeface="Gill Sans"/>
            </a:endParaRPr>
          </a:p>
        </p:txBody>
      </p:sp>
      <p:sp>
        <p:nvSpPr>
          <p:cNvPr id="15" name="Rectangle 14">
            <a:extLst>
              <a:ext uri="{FF2B5EF4-FFF2-40B4-BE49-F238E27FC236}">
                <a16:creationId xmlns:a16="http://schemas.microsoft.com/office/drawing/2014/main" id="{43D6670D-70F1-0948-9EA9-5ECA2DD43CE6}"/>
              </a:ext>
            </a:extLst>
          </p:cNvPr>
          <p:cNvSpPr/>
          <p:nvPr/>
        </p:nvSpPr>
        <p:spPr>
          <a:xfrm>
            <a:off x="8534400" y="12964567"/>
            <a:ext cx="15623409" cy="646331"/>
          </a:xfrm>
          <a:prstGeom prst="rect">
            <a:avLst/>
          </a:prstGeom>
          <a:ln>
            <a:noFill/>
          </a:ln>
          <a:effectLst/>
        </p:spPr>
        <p:txBody>
          <a:bodyPr wrap="square">
            <a:spAutoFit/>
          </a:bodyPr>
          <a:lstStyle/>
          <a:p>
            <a:pPr algn="r" defTabSz="1219170" hangingPunct="1">
              <a:defRPr/>
            </a:pPr>
            <a:r>
              <a:rPr lang="en-US" sz="3600" dirty="0">
                <a:solidFill>
                  <a:prstClr val="black"/>
                </a:solidFill>
                <a:latin typeface="Calibri" panose="020F0502020204030204"/>
                <a:ea typeface="+mn-ea"/>
                <a:cs typeface="+mn-cs"/>
                <a:hlinkClick r:id="rId7"/>
              </a:rPr>
              <a:t>http://mbostock.github.io/d3/talk/20111116/#11</a:t>
            </a:r>
            <a:endParaRPr lang="en-US" sz="36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07853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Selection</a:t>
            </a:r>
            <a:endParaRPr lang="en-US" sz="5400" b="1" dirty="0">
              <a:latin typeface="+mn-lt"/>
            </a:endParaRPr>
          </a:p>
        </p:txBody>
      </p:sp>
      <p:sp>
        <p:nvSpPr>
          <p:cNvPr id="5" name="Selection">
            <a:extLst>
              <a:ext uri="{FF2B5EF4-FFF2-40B4-BE49-F238E27FC236}">
                <a16:creationId xmlns:a16="http://schemas.microsoft.com/office/drawing/2014/main" id="{9C5EAB2D-3789-7244-B7D4-04A97045012A}"/>
              </a:ext>
            </a:extLst>
          </p:cNvPr>
          <p:cNvSpPr/>
          <p:nvPr/>
        </p:nvSpPr>
        <p:spPr>
          <a:xfrm>
            <a:off x="785957" y="7271382"/>
            <a:ext cx="7997825" cy="34265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9600">
                <a:latin typeface="+mn-lt"/>
                <a:ea typeface="+mn-ea"/>
                <a:cs typeface="+mn-cs"/>
                <a:sym typeface="Gill Sans"/>
              </a:defRPr>
            </a:lvl1pPr>
          </a:lstStyle>
          <a:p>
            <a:pPr lvl="0">
              <a:defRPr/>
            </a:pPr>
            <a:r>
              <a:rPr lang="en-US" sz="7200" dirty="0"/>
              <a:t>Example: NYT </a:t>
            </a:r>
            <a:r>
              <a:rPr kumimoji="0" lang="en-US" sz="7200" b="0" i="0" u="none" strike="noStrike" kern="0" cap="none" spc="0" normalizeH="0" baseline="0" noProof="0" dirty="0">
                <a:ln>
                  <a:noFill/>
                </a:ln>
                <a:solidFill>
                  <a:srgbClr val="000000"/>
                </a:solidFill>
                <a:effectLst/>
                <a:uLnTx/>
                <a:uFillTx/>
                <a:latin typeface="Gill Sans"/>
                <a:sym typeface="Gill Sans"/>
              </a:rPr>
              <a:t>Campaign Connections</a:t>
            </a:r>
            <a:endParaRPr kumimoji="0" sz="7200" b="0" i="0" u="none" strike="noStrike" kern="0" cap="none" spc="0" normalizeH="0" baseline="0" noProof="0" dirty="0">
              <a:ln>
                <a:noFill/>
              </a:ln>
              <a:solidFill>
                <a:srgbClr val="000000"/>
              </a:solidFill>
              <a:effectLst/>
              <a:uLnTx/>
              <a:uFillTx/>
              <a:latin typeface="Gill Sans"/>
              <a:sym typeface="Gill Sans"/>
            </a:endParaRPr>
          </a:p>
        </p:txBody>
      </p:sp>
      <p:sp>
        <p:nvSpPr>
          <p:cNvPr id="7" name="http://www.nytimes.com/interactive/2015/05/17/us/elections/2016-presidential-campaigns-staff-connections-clinton-bush-cruz-paul-rubio-walker.html">
            <a:extLst>
              <a:ext uri="{FF2B5EF4-FFF2-40B4-BE49-F238E27FC236}">
                <a16:creationId xmlns:a16="http://schemas.microsoft.com/office/drawing/2014/main" id="{566E6ECD-399C-C14B-A5BB-59BC1A3BEDEF}"/>
              </a:ext>
            </a:extLst>
          </p:cNvPr>
          <p:cNvSpPr/>
          <p:nvPr/>
        </p:nvSpPr>
        <p:spPr>
          <a:xfrm>
            <a:off x="11166763" y="12301998"/>
            <a:ext cx="12759926"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56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a:sym typeface="Gill Sans"/>
                <a:hlinkClick r:id="rId5"/>
              </a:rPr>
              <a:t>http://www.nytimes.com/interactive/2015/05/17/us/elections/2016-presidential-campaigns-staff-connections-clinton-bush-cruz-paul-rubio-walker.html</a:t>
            </a:r>
          </a:p>
        </p:txBody>
      </p:sp>
      <p:pic>
        <p:nvPicPr>
          <p:cNvPr id="9" name="fig11.1.pdf">
            <a:extLst>
              <a:ext uri="{FF2B5EF4-FFF2-40B4-BE49-F238E27FC236}">
                <a16:creationId xmlns:a16="http://schemas.microsoft.com/office/drawing/2014/main" id="{6FFD5855-A1CC-0A4E-ABEC-1D5FFAB379A2}"/>
              </a:ext>
            </a:extLst>
          </p:cNvPr>
          <p:cNvPicPr>
            <a:picLocks noChangeAspect="1"/>
          </p:cNvPicPr>
          <p:nvPr/>
        </p:nvPicPr>
        <p:blipFill rotWithShape="1">
          <a:blip r:embed="rId6">
            <a:extLst>
              <a:ext uri="{28A0092B-C50C-407E-A947-70E740481C1C}">
                <a14:useLocalDpi xmlns:a14="http://schemas.microsoft.com/office/drawing/2010/main" val="0"/>
              </a:ext>
            </a:extLst>
          </a:blip>
          <a:srcRect l="10" t="27192" r="57473" b="56569"/>
          <a:stretch/>
        </p:blipFill>
        <p:spPr>
          <a:xfrm>
            <a:off x="387928" y="4711793"/>
            <a:ext cx="5332505" cy="2223247"/>
          </a:xfrm>
          <a:prstGeom prst="rect">
            <a:avLst/>
          </a:prstGeom>
          <a:ln w="12700">
            <a:miter lim="400000"/>
          </a:ln>
        </p:spPr>
      </p:pic>
      <p:pic>
        <p:nvPicPr>
          <p:cNvPr id="2" name="Screen Recording 2021-09-05 at 10.21.33" descr="Screen Recording 2021-09-05 at 10.21.33">
            <a:hlinkClick r:id="" action="ppaction://media"/>
            <a:extLst>
              <a:ext uri="{FF2B5EF4-FFF2-40B4-BE49-F238E27FC236}">
                <a16:creationId xmlns:a16="http://schemas.microsoft.com/office/drawing/2014/main" id="{A70F3D37-118C-8842-8B50-7169E998E22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584873" y="4000110"/>
            <a:ext cx="11605347" cy="8301888"/>
          </a:xfrm>
          <a:prstGeom prst="rect">
            <a:avLst/>
          </a:prstGeom>
        </p:spPr>
      </p:pic>
    </p:spTree>
    <p:extLst>
      <p:ext uri="{BB962C8B-B14F-4D97-AF65-F5344CB8AC3E}">
        <p14:creationId xmlns:p14="http://schemas.microsoft.com/office/powerpoint/2010/main" val="2685299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Selection </a:t>
            </a:r>
            <a:endParaRPr lang="en-US" sz="5400" b="1" dirty="0">
              <a:latin typeface="+mn-lt"/>
            </a:endParaRPr>
          </a:p>
        </p:txBody>
      </p:sp>
      <p:pic>
        <p:nvPicPr>
          <p:cNvPr id="9" name="fig11.1.pdf">
            <a:extLst>
              <a:ext uri="{FF2B5EF4-FFF2-40B4-BE49-F238E27FC236}">
                <a16:creationId xmlns:a16="http://schemas.microsoft.com/office/drawing/2014/main" id="{6FFD5855-A1CC-0A4E-ABEC-1D5FFAB379A2}"/>
              </a:ext>
            </a:extLst>
          </p:cNvPr>
          <p:cNvPicPr>
            <a:picLocks noChangeAspect="1"/>
          </p:cNvPicPr>
          <p:nvPr/>
        </p:nvPicPr>
        <p:blipFill rotWithShape="1">
          <a:blip r:embed="rId5">
            <a:extLst>
              <a:ext uri="{28A0092B-C50C-407E-A947-70E740481C1C}">
                <a14:useLocalDpi xmlns:a14="http://schemas.microsoft.com/office/drawing/2010/main" val="0"/>
              </a:ext>
            </a:extLst>
          </a:blip>
          <a:srcRect l="10" t="27192" r="57473" b="56569"/>
          <a:stretch/>
        </p:blipFill>
        <p:spPr>
          <a:xfrm>
            <a:off x="387928" y="4711793"/>
            <a:ext cx="5332505" cy="2223247"/>
          </a:xfrm>
          <a:prstGeom prst="rect">
            <a:avLst/>
          </a:prstGeom>
          <a:ln w="12700">
            <a:miter lim="400000"/>
          </a:ln>
        </p:spPr>
      </p:pic>
      <p:pic>
        <p:nvPicPr>
          <p:cNvPr id="10" name="voronoi point picker">
            <a:hlinkClick r:id="" action="ppaction://media"/>
            <a:extLst>
              <a:ext uri="{FF2B5EF4-FFF2-40B4-BE49-F238E27FC236}">
                <a16:creationId xmlns:a16="http://schemas.microsoft.com/office/drawing/2014/main" id="{C77DDA03-81B1-9C4B-8E91-88E674A6E2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97515" y="4553800"/>
            <a:ext cx="13994993" cy="7313767"/>
          </a:xfrm>
          <a:prstGeom prst="rect">
            <a:avLst/>
          </a:prstGeom>
        </p:spPr>
      </p:pic>
      <p:sp>
        <p:nvSpPr>
          <p:cNvPr id="11" name="Selection">
            <a:extLst>
              <a:ext uri="{FF2B5EF4-FFF2-40B4-BE49-F238E27FC236}">
                <a16:creationId xmlns:a16="http://schemas.microsoft.com/office/drawing/2014/main" id="{9B16C040-2026-DC47-8208-F5DA248197EB}"/>
              </a:ext>
            </a:extLst>
          </p:cNvPr>
          <p:cNvSpPr/>
          <p:nvPr/>
        </p:nvSpPr>
        <p:spPr>
          <a:xfrm>
            <a:off x="1639187" y="6858885"/>
            <a:ext cx="5121831" cy="45345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9600">
                <a:latin typeface="+mn-lt"/>
                <a:ea typeface="+mn-ea"/>
                <a:cs typeface="+mn-cs"/>
                <a:sym typeface="Gill Sans"/>
              </a:defRPr>
            </a:lvl1pPr>
          </a:lstStyle>
          <a:p>
            <a:r>
              <a:rPr lang="en-US" sz="7200" dirty="0"/>
              <a:t>Example:  Voronoi Cursors</a:t>
            </a:r>
            <a:endParaRPr sz="7200" dirty="0"/>
          </a:p>
        </p:txBody>
      </p:sp>
      <p:sp>
        <p:nvSpPr>
          <p:cNvPr id="12" name="Rectangle 11">
            <a:extLst>
              <a:ext uri="{FF2B5EF4-FFF2-40B4-BE49-F238E27FC236}">
                <a16:creationId xmlns:a16="http://schemas.microsoft.com/office/drawing/2014/main" id="{E711CCA2-2DA0-DF42-BED3-C815D795F420}"/>
              </a:ext>
            </a:extLst>
          </p:cNvPr>
          <p:cNvSpPr/>
          <p:nvPr/>
        </p:nvSpPr>
        <p:spPr>
          <a:xfrm>
            <a:off x="18353230" y="13060660"/>
            <a:ext cx="5678156" cy="523220"/>
          </a:xfrm>
          <a:prstGeom prst="rect">
            <a:avLst/>
          </a:prstGeom>
        </p:spPr>
        <p:txBody>
          <a:bodyPr wrap="none">
            <a:spAutoFit/>
          </a:bodyPr>
          <a:lstStyle/>
          <a:p>
            <a:r>
              <a:rPr lang="en-US" sz="2800" dirty="0">
                <a:hlinkClick r:id="rId7"/>
              </a:rPr>
              <a:t>https://bl.ocks.org/mbostock/8033015</a:t>
            </a:r>
            <a:endParaRPr lang="en-US" sz="2800" dirty="0"/>
          </a:p>
        </p:txBody>
      </p:sp>
    </p:spTree>
    <p:extLst>
      <p:ext uri="{BB962C8B-B14F-4D97-AF65-F5344CB8AC3E}">
        <p14:creationId xmlns:p14="http://schemas.microsoft.com/office/powerpoint/2010/main" val="2010752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7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repeatCount="indefinite"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a:t>
            </a:r>
            <a:endParaRPr lang="en-US" sz="5400" b="1" dirty="0">
              <a:latin typeface="+mn-lt"/>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3">
            <a:extLst>
              <a:ext uri="{28A0092B-C50C-407E-A947-70E740481C1C}">
                <a14:useLocalDpi xmlns:a14="http://schemas.microsoft.com/office/drawing/2010/main" val="0"/>
              </a:ext>
            </a:extLst>
          </a:blip>
          <a:srcRect t="45396" r="57483" b="15002"/>
          <a:stretch/>
        </p:blipFill>
        <p:spPr>
          <a:xfrm>
            <a:off x="785957" y="5030780"/>
            <a:ext cx="4704657" cy="4783468"/>
          </a:xfrm>
          <a:prstGeom prst="rect">
            <a:avLst/>
          </a:prstGeom>
          <a:ln w="12700">
            <a:miter lim="400000"/>
          </a:ln>
        </p:spPr>
      </p:pic>
      <p:pic>
        <p:nvPicPr>
          <p:cNvPr id="11" name="fig11.1.pdf">
            <a:extLst>
              <a:ext uri="{FF2B5EF4-FFF2-40B4-BE49-F238E27FC236}">
                <a16:creationId xmlns:a16="http://schemas.microsoft.com/office/drawing/2014/main" id="{442B9068-9E92-7549-A6DE-BCC58DF28C8E}"/>
              </a:ext>
            </a:extLst>
          </p:cNvPr>
          <p:cNvPicPr>
            <a:picLocks noChangeAspect="1"/>
          </p:cNvPicPr>
          <p:nvPr/>
        </p:nvPicPr>
        <p:blipFill rotWithShape="1">
          <a:blip r:embed="rId4">
            <a:extLst>
              <a:ext uri="{28A0092B-C50C-407E-A947-70E740481C1C}">
                <a14:useLocalDpi xmlns:a14="http://schemas.microsoft.com/office/drawing/2010/main" val="0"/>
              </a:ext>
            </a:extLst>
          </a:blip>
          <a:srcRect l="50648" t="50604"/>
          <a:stretch/>
        </p:blipFill>
        <p:spPr>
          <a:xfrm>
            <a:off x="5733121" y="5582024"/>
            <a:ext cx="5508727" cy="6020212"/>
          </a:xfrm>
          <a:prstGeom prst="rect">
            <a:avLst/>
          </a:prstGeom>
          <a:ln w="12700">
            <a:miter lim="400000"/>
          </a:ln>
        </p:spPr>
      </p:pic>
      <p:pic>
        <p:nvPicPr>
          <p:cNvPr id="12" name="Picture 11" descr="Table, Excel&#10;&#10;Description automatically generated">
            <a:extLst>
              <a:ext uri="{FF2B5EF4-FFF2-40B4-BE49-F238E27FC236}">
                <a16:creationId xmlns:a16="http://schemas.microsoft.com/office/drawing/2014/main" id="{7BD2ABB6-53CF-EC4B-97E7-1CBC999C8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0345" y="6640410"/>
            <a:ext cx="10020924" cy="4341618"/>
          </a:xfrm>
          <a:prstGeom prst="rect">
            <a:avLst/>
          </a:prstGeom>
        </p:spPr>
      </p:pic>
      <p:sp>
        <p:nvSpPr>
          <p:cNvPr id="13" name="Rectangle 12">
            <a:extLst>
              <a:ext uri="{FF2B5EF4-FFF2-40B4-BE49-F238E27FC236}">
                <a16:creationId xmlns:a16="http://schemas.microsoft.com/office/drawing/2014/main" id="{1218F819-D82C-6E4A-90A8-E0CCD552727C}"/>
              </a:ext>
            </a:extLst>
          </p:cNvPr>
          <p:cNvSpPr/>
          <p:nvPr/>
        </p:nvSpPr>
        <p:spPr>
          <a:xfrm>
            <a:off x="16634425" y="5216369"/>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Attributes</a:t>
            </a:r>
            <a:endParaRPr lang="en-US" sz="4800" b="1" dirty="0">
              <a:solidFill>
                <a:schemeClr val="tx1"/>
              </a:solidFill>
              <a:latin typeface="+mn-lt"/>
            </a:endParaRPr>
          </a:p>
        </p:txBody>
      </p:sp>
      <p:sp>
        <p:nvSpPr>
          <p:cNvPr id="14" name="Rectangle 13">
            <a:extLst>
              <a:ext uri="{FF2B5EF4-FFF2-40B4-BE49-F238E27FC236}">
                <a16:creationId xmlns:a16="http://schemas.microsoft.com/office/drawing/2014/main" id="{0BE24230-7157-CA46-AC5B-F33FE5930E14}"/>
              </a:ext>
            </a:extLst>
          </p:cNvPr>
          <p:cNvSpPr/>
          <p:nvPr/>
        </p:nvSpPr>
        <p:spPr>
          <a:xfrm rot="16200000">
            <a:off x="10501117" y="8460148"/>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Items</a:t>
            </a:r>
            <a:endParaRPr lang="en-US" sz="4800" b="1" dirty="0">
              <a:solidFill>
                <a:schemeClr val="tx1"/>
              </a:solidFill>
              <a:latin typeface="+mn-lt"/>
            </a:endParaRPr>
          </a:p>
        </p:txBody>
      </p:sp>
      <p:sp>
        <p:nvSpPr>
          <p:cNvPr id="2" name="Right Arrow 1">
            <a:extLst>
              <a:ext uri="{FF2B5EF4-FFF2-40B4-BE49-F238E27FC236}">
                <a16:creationId xmlns:a16="http://schemas.microsoft.com/office/drawing/2014/main" id="{272B18C0-7573-7A4F-B80A-EC9845355DB3}"/>
              </a:ext>
            </a:extLst>
          </p:cNvPr>
          <p:cNvSpPr/>
          <p:nvPr/>
        </p:nvSpPr>
        <p:spPr>
          <a:xfrm rot="3532906">
            <a:off x="20147280" y="6047366"/>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Right Arrow 14">
            <a:extLst>
              <a:ext uri="{FF2B5EF4-FFF2-40B4-BE49-F238E27FC236}">
                <a16:creationId xmlns:a16="http://schemas.microsoft.com/office/drawing/2014/main" id="{8E44BA4C-2B89-8746-B387-5652DDFCA751}"/>
              </a:ext>
            </a:extLst>
          </p:cNvPr>
          <p:cNvSpPr/>
          <p:nvPr/>
        </p:nvSpPr>
        <p:spPr>
          <a:xfrm rot="5400000">
            <a:off x="18316243" y="6098099"/>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Right Arrow 15">
            <a:extLst>
              <a:ext uri="{FF2B5EF4-FFF2-40B4-BE49-F238E27FC236}">
                <a16:creationId xmlns:a16="http://schemas.microsoft.com/office/drawing/2014/main" id="{DC63085D-273C-CD47-8F7C-5B1FBF233913}"/>
              </a:ext>
            </a:extLst>
          </p:cNvPr>
          <p:cNvSpPr/>
          <p:nvPr/>
        </p:nvSpPr>
        <p:spPr>
          <a:xfrm rot="8469653">
            <a:off x="16116264" y="6018770"/>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7" name="Right Arrow 16">
            <a:extLst>
              <a:ext uri="{FF2B5EF4-FFF2-40B4-BE49-F238E27FC236}">
                <a16:creationId xmlns:a16="http://schemas.microsoft.com/office/drawing/2014/main" id="{46DAE094-EB01-084D-A598-D9CC989FEFF2}"/>
              </a:ext>
            </a:extLst>
          </p:cNvPr>
          <p:cNvSpPr/>
          <p:nvPr/>
        </p:nvSpPr>
        <p:spPr>
          <a:xfrm rot="20417505">
            <a:off x="12888920" y="7400220"/>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8" name="Right Arrow 17">
            <a:extLst>
              <a:ext uri="{FF2B5EF4-FFF2-40B4-BE49-F238E27FC236}">
                <a16:creationId xmlns:a16="http://schemas.microsoft.com/office/drawing/2014/main" id="{6A6E76D7-C03B-3842-92F1-98BA42F96F04}"/>
              </a:ext>
            </a:extLst>
          </p:cNvPr>
          <p:cNvSpPr/>
          <p:nvPr/>
        </p:nvSpPr>
        <p:spPr>
          <a:xfrm rot="1866031">
            <a:off x="12888920" y="9520196"/>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9" name="Right Arrow 18">
            <a:extLst>
              <a:ext uri="{FF2B5EF4-FFF2-40B4-BE49-F238E27FC236}">
                <a16:creationId xmlns:a16="http://schemas.microsoft.com/office/drawing/2014/main" id="{7792D15A-05D4-8C4D-8B8C-5D194F1AD3B2}"/>
              </a:ext>
            </a:extLst>
          </p:cNvPr>
          <p:cNvSpPr/>
          <p:nvPr/>
        </p:nvSpPr>
        <p:spPr>
          <a:xfrm>
            <a:off x="12942755" y="8512834"/>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325552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a:t>
            </a:r>
            <a:endParaRPr lang="en-US" sz="5400" b="1" dirty="0">
              <a:latin typeface="+mn-lt"/>
            </a:endParaRP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3">
            <a:extLst>
              <a:ext uri="{28A0092B-C50C-407E-A947-70E740481C1C}">
                <a14:useLocalDpi xmlns:a14="http://schemas.microsoft.com/office/drawing/2010/main" val="0"/>
              </a:ext>
            </a:extLst>
          </a:blip>
          <a:srcRect t="45396" r="57483" b="15002"/>
          <a:stretch/>
        </p:blipFill>
        <p:spPr>
          <a:xfrm>
            <a:off x="785957" y="5030780"/>
            <a:ext cx="4704657" cy="4783468"/>
          </a:xfrm>
          <a:prstGeom prst="rect">
            <a:avLst/>
          </a:prstGeom>
          <a:ln w="12700">
            <a:miter lim="400000"/>
          </a:ln>
        </p:spPr>
      </p:pic>
      <p:pic>
        <p:nvPicPr>
          <p:cNvPr id="11" name="fig11.1.pdf">
            <a:extLst>
              <a:ext uri="{FF2B5EF4-FFF2-40B4-BE49-F238E27FC236}">
                <a16:creationId xmlns:a16="http://schemas.microsoft.com/office/drawing/2014/main" id="{442B9068-9E92-7549-A6DE-BCC58DF28C8E}"/>
              </a:ext>
            </a:extLst>
          </p:cNvPr>
          <p:cNvPicPr>
            <a:picLocks noChangeAspect="1"/>
          </p:cNvPicPr>
          <p:nvPr/>
        </p:nvPicPr>
        <p:blipFill rotWithShape="1">
          <a:blip r:embed="rId4">
            <a:extLst>
              <a:ext uri="{28A0092B-C50C-407E-A947-70E740481C1C}">
                <a14:useLocalDpi xmlns:a14="http://schemas.microsoft.com/office/drawing/2010/main" val="0"/>
              </a:ext>
            </a:extLst>
          </a:blip>
          <a:srcRect l="50648" t="50604"/>
          <a:stretch/>
        </p:blipFill>
        <p:spPr>
          <a:xfrm>
            <a:off x="5733121" y="5582024"/>
            <a:ext cx="5508727" cy="6020212"/>
          </a:xfrm>
          <a:prstGeom prst="rect">
            <a:avLst/>
          </a:prstGeom>
          <a:ln w="12700">
            <a:miter lim="400000"/>
          </a:ln>
        </p:spPr>
      </p:pic>
      <p:pic>
        <p:nvPicPr>
          <p:cNvPr id="12" name="Picture 11" descr="Table, Excel&#10;&#10;Description automatically generated">
            <a:extLst>
              <a:ext uri="{FF2B5EF4-FFF2-40B4-BE49-F238E27FC236}">
                <a16:creationId xmlns:a16="http://schemas.microsoft.com/office/drawing/2014/main" id="{7BD2ABB6-53CF-EC4B-97E7-1CBC999C8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0345" y="6640410"/>
            <a:ext cx="10020924" cy="4341618"/>
          </a:xfrm>
          <a:prstGeom prst="rect">
            <a:avLst/>
          </a:prstGeom>
        </p:spPr>
      </p:pic>
      <p:sp>
        <p:nvSpPr>
          <p:cNvPr id="13" name="Rectangle 12">
            <a:extLst>
              <a:ext uri="{FF2B5EF4-FFF2-40B4-BE49-F238E27FC236}">
                <a16:creationId xmlns:a16="http://schemas.microsoft.com/office/drawing/2014/main" id="{1218F819-D82C-6E4A-90A8-E0CCD552727C}"/>
              </a:ext>
            </a:extLst>
          </p:cNvPr>
          <p:cNvSpPr/>
          <p:nvPr/>
        </p:nvSpPr>
        <p:spPr>
          <a:xfrm>
            <a:off x="16634425" y="5216369"/>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Attributes</a:t>
            </a:r>
            <a:endParaRPr lang="en-US" sz="4800" b="1" dirty="0">
              <a:solidFill>
                <a:schemeClr val="tx1"/>
              </a:solidFill>
              <a:latin typeface="+mn-lt"/>
            </a:endParaRPr>
          </a:p>
        </p:txBody>
      </p:sp>
      <p:sp>
        <p:nvSpPr>
          <p:cNvPr id="14" name="Rectangle 13">
            <a:extLst>
              <a:ext uri="{FF2B5EF4-FFF2-40B4-BE49-F238E27FC236}">
                <a16:creationId xmlns:a16="http://schemas.microsoft.com/office/drawing/2014/main" id="{0BE24230-7157-CA46-AC5B-F33FE5930E14}"/>
              </a:ext>
            </a:extLst>
          </p:cNvPr>
          <p:cNvSpPr/>
          <p:nvPr/>
        </p:nvSpPr>
        <p:spPr>
          <a:xfrm rot="16200000">
            <a:off x="10501117" y="8460148"/>
            <a:ext cx="4212763" cy="830997"/>
          </a:xfrm>
          <a:prstGeom prst="rect">
            <a:avLst/>
          </a:prstGeom>
        </p:spPr>
        <p:txBody>
          <a:bodyPr wrap="square">
            <a:spAutoFit/>
          </a:bodyPr>
          <a:lstStyle/>
          <a:p>
            <a:pPr>
              <a:defRPr sz="5600">
                <a:latin typeface="+mj-lt"/>
                <a:ea typeface="+mj-ea"/>
                <a:cs typeface="+mj-cs"/>
                <a:sym typeface="Gill Sans"/>
              </a:defRPr>
            </a:pPr>
            <a:r>
              <a:rPr lang="en-US" sz="4800" b="1" dirty="0">
                <a:solidFill>
                  <a:schemeClr val="tx1"/>
                </a:solidFill>
                <a:latin typeface="Gill Sans"/>
              </a:rPr>
              <a:t>Items</a:t>
            </a:r>
            <a:endParaRPr lang="en-US" sz="4800" b="1" dirty="0">
              <a:solidFill>
                <a:schemeClr val="tx1"/>
              </a:solidFill>
              <a:latin typeface="+mn-lt"/>
            </a:endParaRPr>
          </a:p>
        </p:txBody>
      </p:sp>
      <p:sp>
        <p:nvSpPr>
          <p:cNvPr id="2" name="Right Arrow 1">
            <a:extLst>
              <a:ext uri="{FF2B5EF4-FFF2-40B4-BE49-F238E27FC236}">
                <a16:creationId xmlns:a16="http://schemas.microsoft.com/office/drawing/2014/main" id="{272B18C0-7573-7A4F-B80A-EC9845355DB3}"/>
              </a:ext>
            </a:extLst>
          </p:cNvPr>
          <p:cNvSpPr/>
          <p:nvPr/>
        </p:nvSpPr>
        <p:spPr>
          <a:xfrm rot="3532906">
            <a:off x="20147280" y="6047366"/>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 name="Right Arrow 14">
            <a:extLst>
              <a:ext uri="{FF2B5EF4-FFF2-40B4-BE49-F238E27FC236}">
                <a16:creationId xmlns:a16="http://schemas.microsoft.com/office/drawing/2014/main" id="{8E44BA4C-2B89-8746-B387-5652DDFCA751}"/>
              </a:ext>
            </a:extLst>
          </p:cNvPr>
          <p:cNvSpPr/>
          <p:nvPr/>
        </p:nvSpPr>
        <p:spPr>
          <a:xfrm rot="5400000">
            <a:off x="18316243" y="6098099"/>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Right Arrow 15">
            <a:extLst>
              <a:ext uri="{FF2B5EF4-FFF2-40B4-BE49-F238E27FC236}">
                <a16:creationId xmlns:a16="http://schemas.microsoft.com/office/drawing/2014/main" id="{DC63085D-273C-CD47-8F7C-5B1FBF233913}"/>
              </a:ext>
            </a:extLst>
          </p:cNvPr>
          <p:cNvSpPr/>
          <p:nvPr/>
        </p:nvSpPr>
        <p:spPr>
          <a:xfrm rot="8469653">
            <a:off x="16116264" y="6018770"/>
            <a:ext cx="1036320" cy="593044"/>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7" name="Right Arrow 16">
            <a:extLst>
              <a:ext uri="{FF2B5EF4-FFF2-40B4-BE49-F238E27FC236}">
                <a16:creationId xmlns:a16="http://schemas.microsoft.com/office/drawing/2014/main" id="{46DAE094-EB01-084D-A598-D9CC989FEFF2}"/>
              </a:ext>
            </a:extLst>
          </p:cNvPr>
          <p:cNvSpPr/>
          <p:nvPr/>
        </p:nvSpPr>
        <p:spPr>
          <a:xfrm rot="20417505">
            <a:off x="12888920" y="7400220"/>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8" name="Right Arrow 17">
            <a:extLst>
              <a:ext uri="{FF2B5EF4-FFF2-40B4-BE49-F238E27FC236}">
                <a16:creationId xmlns:a16="http://schemas.microsoft.com/office/drawing/2014/main" id="{6A6E76D7-C03B-3842-92F1-98BA42F96F04}"/>
              </a:ext>
            </a:extLst>
          </p:cNvPr>
          <p:cNvSpPr/>
          <p:nvPr/>
        </p:nvSpPr>
        <p:spPr>
          <a:xfrm rot="1866031">
            <a:off x="12888920" y="9520196"/>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9" name="Right Arrow 18">
            <a:extLst>
              <a:ext uri="{FF2B5EF4-FFF2-40B4-BE49-F238E27FC236}">
                <a16:creationId xmlns:a16="http://schemas.microsoft.com/office/drawing/2014/main" id="{7792D15A-05D4-8C4D-8B8C-5D194F1AD3B2}"/>
              </a:ext>
            </a:extLst>
          </p:cNvPr>
          <p:cNvSpPr/>
          <p:nvPr/>
        </p:nvSpPr>
        <p:spPr>
          <a:xfrm>
            <a:off x="12942755" y="8512834"/>
            <a:ext cx="867833" cy="599679"/>
          </a:xfrm>
          <a:prstGeom prst="rightArrow">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Frame 2">
            <a:extLst>
              <a:ext uri="{FF2B5EF4-FFF2-40B4-BE49-F238E27FC236}">
                <a16:creationId xmlns:a16="http://schemas.microsoft.com/office/drawing/2014/main" id="{B9A97BA7-B9C8-D50A-2330-7018958785AF}"/>
              </a:ext>
            </a:extLst>
          </p:cNvPr>
          <p:cNvSpPr/>
          <p:nvPr/>
        </p:nvSpPr>
        <p:spPr>
          <a:xfrm>
            <a:off x="1748740" y="6138268"/>
            <a:ext cx="3738283" cy="3980795"/>
          </a:xfrm>
          <a:prstGeom prst="frame">
            <a:avLst>
              <a:gd name="adj1" fmla="val 4586"/>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ounded Rectangular Callout 3">
            <a:extLst>
              <a:ext uri="{FF2B5EF4-FFF2-40B4-BE49-F238E27FC236}">
                <a16:creationId xmlns:a16="http://schemas.microsoft.com/office/drawing/2014/main" id="{0649B011-014A-E7A4-70CE-3D8E3F2FF52D}"/>
              </a:ext>
            </a:extLst>
          </p:cNvPr>
          <p:cNvSpPr/>
          <p:nvPr/>
        </p:nvSpPr>
        <p:spPr>
          <a:xfrm>
            <a:off x="9871852" y="4301896"/>
            <a:ext cx="3684515" cy="1747996"/>
          </a:xfrm>
          <a:prstGeom prst="wedgeRoundRectCallout">
            <a:avLst>
              <a:gd name="adj1" fmla="val -79546"/>
              <a:gd name="adj2" fmla="val 73753"/>
              <a:gd name="adj3" fmla="val 16667"/>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Filtering and Aggregation</a:t>
            </a:r>
          </a:p>
        </p:txBody>
      </p:sp>
    </p:spTree>
    <p:extLst>
      <p:ext uri="{BB962C8B-B14F-4D97-AF65-F5344CB8AC3E}">
        <p14:creationId xmlns:p14="http://schemas.microsoft.com/office/powerpoint/2010/main" val="868287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 </a:t>
            </a:r>
            <a:r>
              <a:rPr lang="en-US" sz="5400" b="1" dirty="0">
                <a:solidFill>
                  <a:schemeClr val="tx1"/>
                </a:solidFill>
                <a:latin typeface="Gill Sans"/>
                <a:sym typeface="Wingdings" pitchFamily="2" charset="2"/>
              </a:rPr>
              <a:t> </a:t>
            </a:r>
            <a:r>
              <a:rPr lang="en-US" sz="5400" b="1" dirty="0">
                <a:solidFill>
                  <a:schemeClr val="accent1"/>
                </a:solidFill>
                <a:latin typeface="+mn-lt"/>
              </a:rPr>
              <a:t>Item reduction </a:t>
            </a:r>
            <a:r>
              <a:rPr lang="en-US" sz="5400" b="1" dirty="0">
                <a:latin typeface="+mn-lt"/>
                <a:sym typeface="Wingdings" pitchFamily="2" charset="2"/>
              </a:rPr>
              <a:t> Pan/Zoom</a:t>
            </a:r>
            <a:r>
              <a:rPr lang="en-US" sz="5400" b="1" dirty="0">
                <a:latin typeface="+mn-lt"/>
              </a:rPr>
              <a:t> </a:t>
            </a:r>
          </a:p>
        </p:txBody>
      </p:sp>
      <p:sp>
        <p:nvSpPr>
          <p:cNvPr id="27" name="Line">
            <a:extLst>
              <a:ext uri="{FF2B5EF4-FFF2-40B4-BE49-F238E27FC236}">
                <a16:creationId xmlns:a16="http://schemas.microsoft.com/office/drawing/2014/main" id="{CC3A6C7A-E0CD-8F48-89F4-6CA7B2155C56}"/>
              </a:ext>
            </a:extLst>
          </p:cNvPr>
          <p:cNvSpPr/>
          <p:nvPr/>
        </p:nvSpPr>
        <p:spPr>
          <a:xfrm flipV="1">
            <a:off x="5643193" y="8133976"/>
            <a:ext cx="12544716" cy="156"/>
          </a:xfrm>
          <a:prstGeom prst="line">
            <a:avLst/>
          </a:prstGeom>
          <a:ln w="762000">
            <a:solidFill>
              <a:srgbClr val="FFFFFF"/>
            </a:solidFill>
            <a:miter lim="400000"/>
          </a:ln>
        </p:spPr>
        <p:txBody>
          <a:bodyPr lIns="50800" tIns="50800" rIns="50800" bIns="50800" anchor="ctr"/>
          <a:lstStyle/>
          <a:p>
            <a:pPr marL="0" marR="0" lvl="0" indent="0" algn="l" defTabSz="457200" rtl="0" eaLnBrk="1" fontAlgn="auto" latinLnBrk="0" hangingPunct="0">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5" name="https://www.google.com/maps">
            <a:extLst>
              <a:ext uri="{FF2B5EF4-FFF2-40B4-BE49-F238E27FC236}">
                <a16:creationId xmlns:a16="http://schemas.microsoft.com/office/drawing/2014/main" id="{59CEBEFD-623B-2640-BBCE-9EC3FDF0C919}"/>
              </a:ext>
            </a:extLst>
          </p:cNvPr>
          <p:cNvSpPr/>
          <p:nvPr/>
        </p:nvSpPr>
        <p:spPr>
          <a:xfrm>
            <a:off x="3612075" y="13077728"/>
            <a:ext cx="4817024" cy="53347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defRPr sz="5600" i="1" u="sng">
                <a:latin typeface="Gill Sans SemiBold"/>
                <a:ea typeface="Gill Sans SemiBold"/>
                <a:cs typeface="Gill Sans SemiBold"/>
                <a:sym typeface="Gill Sans SemiBold"/>
                <a:hlinkClick r:id="" action="ppaction://noaction"/>
              </a:defRPr>
            </a:lvl1pPr>
          </a:lstStyle>
          <a:p>
            <a:pPr marL="0" marR="0" lvl="0" indent="0" algn="ct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SemiBold"/>
                <a:sym typeface="Gill Sans SemiBold"/>
                <a:hlinkClick r:id="rId7"/>
              </a:rPr>
              <a:t>https://www.google.com/maps</a:t>
            </a: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8">
            <a:extLst>
              <a:ext uri="{28A0092B-C50C-407E-A947-70E740481C1C}">
                <a14:useLocalDpi xmlns:a14="http://schemas.microsoft.com/office/drawing/2010/main" val="0"/>
              </a:ext>
            </a:extLst>
          </a:blip>
          <a:srcRect t="55541" r="57483" b="27793"/>
          <a:stretch/>
        </p:blipFill>
        <p:spPr>
          <a:xfrm>
            <a:off x="2530127" y="4711793"/>
            <a:ext cx="4704657" cy="2012949"/>
          </a:xfrm>
          <a:prstGeom prst="rect">
            <a:avLst/>
          </a:prstGeom>
          <a:ln w="12700">
            <a:miter lim="400000"/>
          </a:ln>
        </p:spPr>
      </p:pic>
      <p:pic>
        <p:nvPicPr>
          <p:cNvPr id="3" name="Untitled" descr="Untitled">
            <a:hlinkClick r:id="" action="ppaction://media"/>
            <a:extLst>
              <a:ext uri="{FF2B5EF4-FFF2-40B4-BE49-F238E27FC236}">
                <a16:creationId xmlns:a16="http://schemas.microsoft.com/office/drawing/2014/main" id="{7F7C94B9-868F-B44F-90AF-0048817B577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534520" y="7009460"/>
            <a:ext cx="6972135" cy="5477231"/>
          </a:xfrm>
          <a:prstGeom prst="rect">
            <a:avLst/>
          </a:prstGeom>
        </p:spPr>
      </p:pic>
      <p:pic>
        <p:nvPicPr>
          <p:cNvPr id="2" name="fig11.1.pdf">
            <a:extLst>
              <a:ext uri="{FF2B5EF4-FFF2-40B4-BE49-F238E27FC236}">
                <a16:creationId xmlns:a16="http://schemas.microsoft.com/office/drawing/2014/main" id="{A1BADA8E-C8C8-4EEB-D857-210FA325F90D}"/>
              </a:ext>
            </a:extLst>
          </p:cNvPr>
          <p:cNvPicPr>
            <a:picLocks noChangeAspect="1"/>
          </p:cNvPicPr>
          <p:nvPr/>
        </p:nvPicPr>
        <p:blipFill rotWithShape="1">
          <a:blip r:embed="rId8">
            <a:extLst>
              <a:ext uri="{28A0092B-C50C-407E-A947-70E740481C1C}">
                <a14:useLocalDpi xmlns:a14="http://schemas.microsoft.com/office/drawing/2010/main" val="0"/>
              </a:ext>
            </a:extLst>
          </a:blip>
          <a:srcRect t="72467" r="57483" b="16631"/>
          <a:stretch/>
        </p:blipFill>
        <p:spPr>
          <a:xfrm>
            <a:off x="13195675" y="5185121"/>
            <a:ext cx="4704657" cy="1316817"/>
          </a:xfrm>
          <a:prstGeom prst="rect">
            <a:avLst/>
          </a:prstGeom>
          <a:ln w="12700">
            <a:miter lim="400000"/>
          </a:ln>
        </p:spPr>
      </p:pic>
      <p:pic>
        <p:nvPicPr>
          <p:cNvPr id="4" name="Untitled 2" descr="Untitled 2">
            <a:hlinkClick r:id="" action="ppaction://media"/>
            <a:extLst>
              <a:ext uri="{FF2B5EF4-FFF2-40B4-BE49-F238E27FC236}">
                <a16:creationId xmlns:a16="http://schemas.microsoft.com/office/drawing/2014/main" id="{43FA6D41-C8A0-3A72-8249-EB9B617F993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2192000" y="6858000"/>
            <a:ext cx="7301543" cy="5585039"/>
          </a:xfrm>
          <a:prstGeom prst="rect">
            <a:avLst/>
          </a:prstGeom>
        </p:spPr>
      </p:pic>
    </p:spTree>
    <p:extLst>
      <p:ext uri="{BB962C8B-B14F-4D97-AF65-F5344CB8AC3E}">
        <p14:creationId xmlns:p14="http://schemas.microsoft.com/office/powerpoint/2010/main" val="60402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60" fill="hold"/>
                                        <p:tgtEl>
                                          <p:spTgt spid="3"/>
                                        </p:tgtEl>
                                      </p:cBhvr>
                                    </p:cmd>
                                  </p:childTnLst>
                                </p:cTn>
                              </p:par>
                            </p:childTnLst>
                          </p:cTn>
                        </p:par>
                        <p:par>
                          <p:cTn id="7" fill="hold">
                            <p:stCondLst>
                              <p:cond delay="14360"/>
                            </p:stCondLst>
                            <p:childTnLst>
                              <p:par>
                                <p:cTn id="8" presetID="1" presetClass="mediacall" presetSubtype="0" fill="hold" nodeType="afterEffect">
                                  <p:stCondLst>
                                    <p:cond delay="0"/>
                                  </p:stCondLst>
                                  <p:childTnLst>
                                    <p:cmd type="call" cmd="playFrom(0.0)">
                                      <p:cBhvr>
                                        <p:cTn id="9" dur="129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repeatCount="indefinite"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creen Recording 2022-10-12 at 18.01.43" descr="Screen Recording 2022-10-12 at 18.01.43">
            <a:hlinkClick r:id="" action="ppaction://media"/>
            <a:extLst>
              <a:ext uri="{FF2B5EF4-FFF2-40B4-BE49-F238E27FC236}">
                <a16:creationId xmlns:a16="http://schemas.microsoft.com/office/drawing/2014/main" id="{A7F40E1B-D8C7-EFFD-D849-CCDC56DBC92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76708" y="6318842"/>
            <a:ext cx="8559800" cy="6985000"/>
          </a:xfrm>
          <a:prstGeom prst="rect">
            <a:avLst/>
          </a:prstGeom>
        </p:spPr>
      </p:pic>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a:t>
            </a:r>
            <a:r>
              <a:rPr lang="en-US" dirty="0" err="1">
                <a:solidFill>
                  <a:schemeClr val="bg1"/>
                </a:solidFill>
              </a:rPr>
              <a:t>Munzner</a:t>
            </a:r>
            <a:endParaRPr lang="en-US" dirty="0">
              <a:solidFill>
                <a:schemeClr val="bg1"/>
              </a:solidFill>
            </a:endParaRPr>
          </a:p>
        </p:txBody>
      </p:sp>
      <p:sp>
        <p:nvSpPr>
          <p:cNvPr id="8" name="Rectangle 7">
            <a:extLst>
              <a:ext uri="{FF2B5EF4-FFF2-40B4-BE49-F238E27FC236}">
                <a16:creationId xmlns:a16="http://schemas.microsoft.com/office/drawing/2014/main" id="{2884BB41-C362-614C-ABE5-99AC09089518}"/>
              </a:ext>
            </a:extLst>
          </p:cNvPr>
          <p:cNvSpPr/>
          <p:nvPr/>
        </p:nvSpPr>
        <p:spPr>
          <a:xfrm>
            <a:off x="785957" y="3599693"/>
            <a:ext cx="23829818" cy="954107"/>
          </a:xfrm>
          <a:prstGeom prst="rect">
            <a:avLst/>
          </a:prstGeom>
        </p:spPr>
        <p:txBody>
          <a:bodyPr wrap="square">
            <a:spAutoFit/>
          </a:bodyPr>
          <a:lstStyle/>
          <a:p>
            <a:pPr algn="l">
              <a:defRPr sz="5600">
                <a:latin typeface="+mj-lt"/>
                <a:ea typeface="+mj-ea"/>
                <a:cs typeface="+mj-cs"/>
                <a:sym typeface="Gill Sans"/>
              </a:defRPr>
            </a:pPr>
            <a:r>
              <a:rPr lang="en-US" sz="5400" b="1" dirty="0">
                <a:solidFill>
                  <a:srgbClr val="FF4013"/>
                </a:solidFill>
                <a:latin typeface="Gill Sans"/>
              </a:rPr>
              <a:t>Navigate </a:t>
            </a:r>
            <a:r>
              <a:rPr lang="en-US" sz="5400" b="1" dirty="0">
                <a:solidFill>
                  <a:schemeClr val="tx1"/>
                </a:solidFill>
                <a:latin typeface="Gill Sans"/>
                <a:sym typeface="Wingdings" pitchFamily="2" charset="2"/>
              </a:rPr>
              <a:t> </a:t>
            </a:r>
            <a:r>
              <a:rPr lang="en-US" sz="5400" b="1" dirty="0">
                <a:solidFill>
                  <a:schemeClr val="accent1"/>
                </a:solidFill>
                <a:latin typeface="+mn-lt"/>
              </a:rPr>
              <a:t>Item reduction </a:t>
            </a:r>
            <a:r>
              <a:rPr lang="en-US" sz="5400" b="1" dirty="0">
                <a:latin typeface="+mn-lt"/>
                <a:sym typeface="Wingdings" pitchFamily="2" charset="2"/>
              </a:rPr>
              <a:t> Pan/Zoom</a:t>
            </a:r>
            <a:r>
              <a:rPr lang="en-US" sz="5400" b="1" dirty="0">
                <a:latin typeface="+mn-lt"/>
              </a:rPr>
              <a:t> </a:t>
            </a:r>
          </a:p>
        </p:txBody>
      </p:sp>
      <p:pic>
        <p:nvPicPr>
          <p:cNvPr id="7" name="fig11.1.pdf">
            <a:extLst>
              <a:ext uri="{FF2B5EF4-FFF2-40B4-BE49-F238E27FC236}">
                <a16:creationId xmlns:a16="http://schemas.microsoft.com/office/drawing/2014/main" id="{511F44F0-F86A-474B-8FD5-4EAC960C16D2}"/>
              </a:ext>
            </a:extLst>
          </p:cNvPr>
          <p:cNvPicPr>
            <a:picLocks noChangeAspect="1"/>
          </p:cNvPicPr>
          <p:nvPr/>
        </p:nvPicPr>
        <p:blipFill rotWithShape="1">
          <a:blip r:embed="rId8">
            <a:extLst>
              <a:ext uri="{28A0092B-C50C-407E-A947-70E740481C1C}">
                <a14:useLocalDpi xmlns:a14="http://schemas.microsoft.com/office/drawing/2010/main" val="0"/>
              </a:ext>
            </a:extLst>
          </a:blip>
          <a:srcRect t="55541" r="57483" b="27793"/>
          <a:stretch/>
        </p:blipFill>
        <p:spPr>
          <a:xfrm>
            <a:off x="2530127" y="4711793"/>
            <a:ext cx="4704657" cy="2012949"/>
          </a:xfrm>
          <a:prstGeom prst="rect">
            <a:avLst/>
          </a:prstGeom>
          <a:ln w="12700">
            <a:miter lim="400000"/>
          </a:ln>
        </p:spPr>
      </p:pic>
      <p:pic>
        <p:nvPicPr>
          <p:cNvPr id="2" name="fig11.1.pdf">
            <a:extLst>
              <a:ext uri="{FF2B5EF4-FFF2-40B4-BE49-F238E27FC236}">
                <a16:creationId xmlns:a16="http://schemas.microsoft.com/office/drawing/2014/main" id="{A1BADA8E-C8C8-4EEB-D857-210FA325F90D}"/>
              </a:ext>
            </a:extLst>
          </p:cNvPr>
          <p:cNvPicPr>
            <a:picLocks noChangeAspect="1"/>
          </p:cNvPicPr>
          <p:nvPr/>
        </p:nvPicPr>
        <p:blipFill rotWithShape="1">
          <a:blip r:embed="rId8">
            <a:extLst>
              <a:ext uri="{28A0092B-C50C-407E-A947-70E740481C1C}">
                <a14:useLocalDpi xmlns:a14="http://schemas.microsoft.com/office/drawing/2010/main" val="0"/>
              </a:ext>
            </a:extLst>
          </a:blip>
          <a:srcRect t="72467" r="57483" b="16631"/>
          <a:stretch/>
        </p:blipFill>
        <p:spPr>
          <a:xfrm>
            <a:off x="13195675" y="5185121"/>
            <a:ext cx="4704657" cy="1316817"/>
          </a:xfrm>
          <a:prstGeom prst="rect">
            <a:avLst/>
          </a:prstGeom>
          <a:ln w="12700">
            <a:miter lim="400000"/>
          </a:ln>
        </p:spPr>
      </p:pic>
      <p:sp>
        <p:nvSpPr>
          <p:cNvPr id="10" name="TextBox 9">
            <a:extLst>
              <a:ext uri="{FF2B5EF4-FFF2-40B4-BE49-F238E27FC236}">
                <a16:creationId xmlns:a16="http://schemas.microsoft.com/office/drawing/2014/main" id="{87721F23-9EB1-3ABF-2146-27275D6E7066}"/>
              </a:ext>
            </a:extLst>
          </p:cNvPr>
          <p:cNvSpPr txBox="1"/>
          <p:nvPr/>
        </p:nvSpPr>
        <p:spPr>
          <a:xfrm>
            <a:off x="0" y="12980677"/>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pic>
        <p:nvPicPr>
          <p:cNvPr id="11" name="Screen Recording 2022-10-12 at 18.02.32" descr="Screen Recording 2022-10-12 at 18.02.32">
            <a:hlinkClick r:id="" action="ppaction://media"/>
            <a:extLst>
              <a:ext uri="{FF2B5EF4-FFF2-40B4-BE49-F238E27FC236}">
                <a16:creationId xmlns:a16="http://schemas.microsoft.com/office/drawing/2014/main" id="{98AB481F-52C6-6884-A330-C6C1BED1161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713215" y="6501938"/>
            <a:ext cx="8813800" cy="6731000"/>
          </a:xfrm>
          <a:prstGeom prst="rect">
            <a:avLst/>
          </a:prstGeom>
        </p:spPr>
      </p:pic>
    </p:spTree>
    <p:extLst>
      <p:ext uri="{BB962C8B-B14F-4D97-AF65-F5344CB8AC3E}">
        <p14:creationId xmlns:p14="http://schemas.microsoft.com/office/powerpoint/2010/main" val="129495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3"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08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1"/>
                </p:tgtEl>
              </p:cMediaNode>
            </p:video>
            <p:seq concurrent="1" nextAc="seek">
              <p:cTn id="12" restart="whenNotActive" fill="hold" evtFilter="cancelBubble" nodeType="interactiveSeq">
                <p:stCondLst>
                  <p:cond evt="onClick" delay="0">
                    <p:tgtEl>
                      <p:spTgt spid="1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
                                        </p:tgtEl>
                                      </p:cBhvr>
                                    </p:cmd>
                                  </p:childTnLst>
                                </p:cTn>
                              </p:par>
                            </p:childTnLst>
                          </p:cTn>
                        </p:par>
                      </p:childTnLst>
                    </p:cTn>
                  </p:par>
                </p:childTnLst>
              </p:cTn>
              <p:nextCondLst>
                <p:cond evt="onClick" delay="0">
                  <p:tgtEl>
                    <p:spTgt spid="11"/>
                  </p:tgtEl>
                </p:cond>
              </p:nextCondLst>
            </p:seq>
            <p:video>
              <p:cMediaNode vol="80000">
                <p:cTn id="17" repeatCount="indefinite"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7" name="Picture 6" descr="Graphical user interface, text, application&#10;&#10;Description automatically generated">
            <a:extLst>
              <a:ext uri="{FF2B5EF4-FFF2-40B4-BE49-F238E27FC236}">
                <a16:creationId xmlns:a16="http://schemas.microsoft.com/office/drawing/2014/main" id="{60E34E64-EDC1-FD4B-B481-7C30E50ABC14}"/>
              </a:ext>
            </a:extLst>
          </p:cNvPr>
          <p:cNvPicPr>
            <a:picLocks noChangeAspect="1"/>
          </p:cNvPicPr>
          <p:nvPr/>
        </p:nvPicPr>
        <p:blipFill rotWithShape="1">
          <a:blip r:embed="rId3">
            <a:extLst>
              <a:ext uri="{28A0092B-C50C-407E-A947-70E740481C1C}">
                <a14:useLocalDpi xmlns:a14="http://schemas.microsoft.com/office/drawing/2010/main" val="0"/>
              </a:ext>
            </a:extLst>
          </a:blip>
          <a:srcRect r="2136"/>
          <a:stretch/>
        </p:blipFill>
        <p:spPr>
          <a:xfrm>
            <a:off x="4328828" y="4103142"/>
            <a:ext cx="14505596" cy="3441699"/>
          </a:xfrm>
          <a:prstGeom prst="rect">
            <a:avLst/>
          </a:prstGeom>
        </p:spPr>
      </p:pic>
      <p:pic>
        <p:nvPicPr>
          <p:cNvPr id="8" name="Picture 7" descr="Text&#10;&#10;Description automatically generated">
            <a:extLst>
              <a:ext uri="{FF2B5EF4-FFF2-40B4-BE49-F238E27FC236}">
                <a16:creationId xmlns:a16="http://schemas.microsoft.com/office/drawing/2014/main" id="{803AFC37-F954-7B40-AB1D-BCADF3FFC2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035" y="7312203"/>
            <a:ext cx="10880439" cy="4036292"/>
          </a:xfrm>
          <a:prstGeom prst="rect">
            <a:avLst/>
          </a:prstGeom>
        </p:spPr>
      </p:pic>
    </p:spTree>
    <p:extLst>
      <p:ext uri="{BB962C8B-B14F-4D97-AF65-F5344CB8AC3E}">
        <p14:creationId xmlns:p14="http://schemas.microsoft.com/office/powerpoint/2010/main" val="3824797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Reminders / Notes</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85800" indent="-685800">
              <a:buFont typeface="Arial" panose="020B0604020202020204" pitchFamily="34" charset="0"/>
              <a:buChar char="•"/>
            </a:pPr>
            <a:r>
              <a:rPr lang="en-US" dirty="0"/>
              <a:t>Ab is out of town for a conference next week </a:t>
            </a:r>
          </a:p>
          <a:p>
            <a:pPr marL="685800" indent="-685800">
              <a:buFont typeface="Arial" panose="020B0604020202020204" pitchFamily="34" charset="0"/>
              <a:buChar char="•"/>
            </a:pPr>
            <a:r>
              <a:rPr lang="en-US" dirty="0"/>
              <a:t>You will have a larger than usual pm assignment, knowing that you have class time to work on it</a:t>
            </a:r>
          </a:p>
          <a:p>
            <a:pPr marL="685800" indent="-685800">
              <a:buFont typeface="Arial" panose="020B0604020202020204" pitchFamily="34" charset="0"/>
              <a:buChar char="•"/>
            </a:pPr>
            <a:r>
              <a:rPr lang="en-US" dirty="0"/>
              <a:t>The pm will be due Friday at 11:59pm </a:t>
            </a:r>
          </a:p>
          <a:p>
            <a:pPr marL="685800" indent="-685800">
              <a:buFont typeface="Arial" panose="020B0604020202020204" pitchFamily="34" charset="0"/>
              <a:buChar char="•"/>
            </a:pPr>
            <a:r>
              <a:rPr lang="en-US" dirty="0"/>
              <a:t>If you would like to know your mid-semester grade you can ask at the end of class today or send me </a:t>
            </a:r>
            <a:r>
              <a:rPr lang="en-US"/>
              <a:t>an email</a:t>
            </a:r>
            <a:endParaRPr lang="en-US" dirty="0"/>
          </a:p>
          <a:p>
            <a:pPr marL="685800" indent="-685800">
              <a:buFont typeface="Arial" panose="020B0604020202020204" pitchFamily="34" charset="0"/>
              <a:buChar char="•"/>
            </a:pPr>
            <a:endParaRPr lang="en-US" dirty="0"/>
          </a:p>
        </p:txBody>
      </p:sp>
    </p:spTree>
    <p:extLst>
      <p:ext uri="{BB962C8B-B14F-4D97-AF65-F5344CB8AC3E}">
        <p14:creationId xmlns:p14="http://schemas.microsoft.com/office/powerpoint/2010/main" val="493680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3 flexible transitions">
            <a:hlinkClick r:id="" action="ppaction://media"/>
            <a:extLst>
              <a:ext uri="{FF2B5EF4-FFF2-40B4-BE49-F238E27FC236}">
                <a16:creationId xmlns:a16="http://schemas.microsoft.com/office/drawing/2014/main" id="{0B53F017-0FE6-275E-379F-8B993C1210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43310" y="4203243"/>
            <a:ext cx="14414499" cy="8108156"/>
          </a:xfrm>
          <a:prstGeom prst="rect">
            <a:avLst/>
          </a:prstGeom>
        </p:spPr>
      </p:pic>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8" name="Picture 7" descr="Text&#10;&#10;Description automatically generated">
            <a:extLst>
              <a:ext uri="{FF2B5EF4-FFF2-40B4-BE49-F238E27FC236}">
                <a16:creationId xmlns:a16="http://schemas.microsoft.com/office/drawing/2014/main" id="{803AFC37-F954-7B40-AB1D-BCADF3FFC2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Rectangle 2">
            <a:extLst>
              <a:ext uri="{FF2B5EF4-FFF2-40B4-BE49-F238E27FC236}">
                <a16:creationId xmlns:a16="http://schemas.microsoft.com/office/drawing/2014/main" id="{20EF9D4C-D712-492B-0D92-252EBB5BC68F}"/>
              </a:ext>
            </a:extLst>
          </p:cNvPr>
          <p:cNvSpPr/>
          <p:nvPr/>
        </p:nvSpPr>
        <p:spPr>
          <a:xfrm>
            <a:off x="8534400" y="12964567"/>
            <a:ext cx="15623409" cy="646331"/>
          </a:xfrm>
          <a:prstGeom prst="rect">
            <a:avLst/>
          </a:prstGeom>
          <a:ln>
            <a:noFill/>
          </a:ln>
          <a:effectLst/>
        </p:spPr>
        <p:txBody>
          <a:bodyPr wrap="square">
            <a:spAutoFit/>
          </a:bodyPr>
          <a:lstStyle/>
          <a:p>
            <a:pPr algn="r" defTabSz="1219170" hangingPunct="1">
              <a:defRPr/>
            </a:pPr>
            <a:r>
              <a:rPr lang="en-US" sz="3600" dirty="0">
                <a:solidFill>
                  <a:prstClr val="black"/>
                </a:solidFill>
                <a:latin typeface="Calibri" panose="020F0502020204030204"/>
                <a:ea typeface="+mn-ea"/>
                <a:cs typeface="+mn-cs"/>
                <a:hlinkClick r:id="rId7"/>
              </a:rPr>
              <a:t>http://mbostock.github.io/d3/talk/20111116/#11</a:t>
            </a:r>
            <a:endParaRPr lang="en-US" sz="36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1685720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3 flexible transitions">
            <a:hlinkClick r:id="" action="ppaction://media"/>
            <a:extLst>
              <a:ext uri="{FF2B5EF4-FFF2-40B4-BE49-F238E27FC236}">
                <a16:creationId xmlns:a16="http://schemas.microsoft.com/office/drawing/2014/main" id="{0B53F017-0FE6-275E-379F-8B993C1210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43310" y="4203243"/>
            <a:ext cx="14414499" cy="8108156"/>
          </a:xfrm>
          <a:prstGeom prst="rect">
            <a:avLst/>
          </a:prstGeom>
        </p:spPr>
      </p:pic>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8" name="Picture 7" descr="Text&#10;&#10;Description automatically generated">
            <a:extLst>
              <a:ext uri="{FF2B5EF4-FFF2-40B4-BE49-F238E27FC236}">
                <a16:creationId xmlns:a16="http://schemas.microsoft.com/office/drawing/2014/main" id="{803AFC37-F954-7B40-AB1D-BCADF3FFC2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Rectangle 2">
            <a:extLst>
              <a:ext uri="{FF2B5EF4-FFF2-40B4-BE49-F238E27FC236}">
                <a16:creationId xmlns:a16="http://schemas.microsoft.com/office/drawing/2014/main" id="{20EF9D4C-D712-492B-0D92-252EBB5BC68F}"/>
              </a:ext>
            </a:extLst>
          </p:cNvPr>
          <p:cNvSpPr/>
          <p:nvPr/>
        </p:nvSpPr>
        <p:spPr>
          <a:xfrm>
            <a:off x="8534400" y="12964567"/>
            <a:ext cx="15623409" cy="646331"/>
          </a:xfrm>
          <a:prstGeom prst="rect">
            <a:avLst/>
          </a:prstGeom>
          <a:ln>
            <a:noFill/>
          </a:ln>
          <a:effectLst/>
        </p:spPr>
        <p:txBody>
          <a:bodyPr wrap="square">
            <a:spAutoFit/>
          </a:bodyPr>
          <a:lstStyle/>
          <a:p>
            <a:pPr algn="r" defTabSz="1219170" hangingPunct="1">
              <a:defRPr/>
            </a:pPr>
            <a:r>
              <a:rPr lang="en-US" sz="3600" dirty="0">
                <a:solidFill>
                  <a:prstClr val="black"/>
                </a:solidFill>
                <a:latin typeface="Calibri" panose="020F0502020204030204"/>
                <a:ea typeface="+mn-ea"/>
                <a:cs typeface="+mn-cs"/>
                <a:hlinkClick r:id="rId7"/>
              </a:rPr>
              <a:t>http://mbostock.github.io/d3/talk/20111116/#11</a:t>
            </a:r>
            <a:endParaRPr lang="en-US" sz="3600" dirty="0">
              <a:solidFill>
                <a:prstClr val="black"/>
              </a:solidFill>
              <a:latin typeface="Calibri" panose="020F0502020204030204"/>
              <a:ea typeface="+mn-ea"/>
              <a:cs typeface="+mn-cs"/>
            </a:endParaRPr>
          </a:p>
        </p:txBody>
      </p:sp>
      <p:sp>
        <p:nvSpPr>
          <p:cNvPr id="4" name="Frame 3">
            <a:extLst>
              <a:ext uri="{FF2B5EF4-FFF2-40B4-BE49-F238E27FC236}">
                <a16:creationId xmlns:a16="http://schemas.microsoft.com/office/drawing/2014/main" id="{23ECC8A3-E368-CF53-5A0A-A195C80379E7}"/>
              </a:ext>
            </a:extLst>
          </p:cNvPr>
          <p:cNvSpPr/>
          <p:nvPr/>
        </p:nvSpPr>
        <p:spPr>
          <a:xfrm>
            <a:off x="429635" y="5185068"/>
            <a:ext cx="10360285" cy="1246211"/>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3996524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repeatCount="indefinite"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B231D67B-7350-ACD8-4195-C3340E493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http://www.nytimes.com/interactive/2015/05/17/us/elections/2016-presidential-campaigns-staff-connections-clinton-bush-cruz-paul-rubio-walker.html">
            <a:extLst>
              <a:ext uri="{FF2B5EF4-FFF2-40B4-BE49-F238E27FC236}">
                <a16:creationId xmlns:a16="http://schemas.microsoft.com/office/drawing/2014/main" id="{4FD47A35-9BBC-D71A-B4EC-7E7560F16CF4}"/>
              </a:ext>
            </a:extLst>
          </p:cNvPr>
          <p:cNvSpPr/>
          <p:nvPr/>
        </p:nvSpPr>
        <p:spPr>
          <a:xfrm>
            <a:off x="11166763" y="12301998"/>
            <a:ext cx="12759926"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56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a:sym typeface="Gill Sans"/>
                <a:hlinkClick r:id="rId6"/>
              </a:rPr>
              <a:t>http://www.nytimes.com/interactive/2015/05/17/us/elections/2016-presidential-campaigns-staff-connections-clinton-bush-cruz-paul-rubio-walker.html</a:t>
            </a:r>
          </a:p>
        </p:txBody>
      </p:sp>
      <p:pic>
        <p:nvPicPr>
          <p:cNvPr id="4" name="Screen Recording 2021-09-05 at 10.21.33" descr="Screen Recording 2021-09-05 at 10.21.33">
            <a:hlinkClick r:id="" action="ppaction://media"/>
            <a:extLst>
              <a:ext uri="{FF2B5EF4-FFF2-40B4-BE49-F238E27FC236}">
                <a16:creationId xmlns:a16="http://schemas.microsoft.com/office/drawing/2014/main" id="{AF1E822D-2E4C-D81B-C5BF-7680DFEA854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744052" y="3720905"/>
            <a:ext cx="11605347" cy="8301888"/>
          </a:xfrm>
          <a:prstGeom prst="rect">
            <a:avLst/>
          </a:prstGeom>
        </p:spPr>
      </p:pic>
    </p:spTree>
    <p:extLst>
      <p:ext uri="{BB962C8B-B14F-4D97-AF65-F5344CB8AC3E}">
        <p14:creationId xmlns:p14="http://schemas.microsoft.com/office/powerpoint/2010/main" val="4222212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B231D67B-7350-ACD8-4195-C3340E493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http://www.nytimes.com/interactive/2015/05/17/us/elections/2016-presidential-campaigns-staff-connections-clinton-bush-cruz-paul-rubio-walker.html">
            <a:extLst>
              <a:ext uri="{FF2B5EF4-FFF2-40B4-BE49-F238E27FC236}">
                <a16:creationId xmlns:a16="http://schemas.microsoft.com/office/drawing/2014/main" id="{4FD47A35-9BBC-D71A-B4EC-7E7560F16CF4}"/>
              </a:ext>
            </a:extLst>
          </p:cNvPr>
          <p:cNvSpPr/>
          <p:nvPr/>
        </p:nvSpPr>
        <p:spPr>
          <a:xfrm>
            <a:off x="11166763" y="12301998"/>
            <a:ext cx="12759926"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defTabSz="825500">
              <a:defRPr sz="5600" i="1" u="sng">
                <a:latin typeface="+mn-lt"/>
                <a:ea typeface="+mn-ea"/>
                <a:cs typeface="+mn-cs"/>
                <a:sym typeface="Gill Sans"/>
                <a:hlinkClick r:id="" action="ppaction://noaction"/>
              </a:defRPr>
            </a:lvl1pPr>
          </a:lstStyle>
          <a:p>
            <a:pPr marL="0" marR="0" lvl="0" indent="0" algn="r" defTabSz="825500" rtl="0" eaLnBrk="1" fontAlgn="auto" latinLnBrk="0" hangingPunct="0">
              <a:lnSpc>
                <a:spcPct val="100000"/>
              </a:lnSpc>
              <a:spcBef>
                <a:spcPts val="0"/>
              </a:spcBef>
              <a:spcAft>
                <a:spcPts val="0"/>
              </a:spcAft>
              <a:buClrTx/>
              <a:buSzTx/>
              <a:buFontTx/>
              <a:buNone/>
              <a:tabLst/>
              <a:defRPr u="none"/>
            </a:pPr>
            <a:r>
              <a:rPr kumimoji="0" sz="2800" b="0" i="0" u="none" strike="noStrike" kern="0" cap="none" spc="0" normalizeH="0" baseline="0" noProof="0" dirty="0">
                <a:ln>
                  <a:noFill/>
                </a:ln>
                <a:solidFill>
                  <a:srgbClr val="000000"/>
                </a:solidFill>
                <a:effectLst/>
                <a:uLnTx/>
                <a:uFillTx/>
                <a:latin typeface="Gill Sans"/>
                <a:sym typeface="Gill Sans"/>
                <a:hlinkClick r:id="rId6"/>
              </a:rPr>
              <a:t>http://www.nytimes.com/interactive/2015/05/17/us/elections/2016-presidential-campaigns-staff-connections-clinton-bush-cruz-paul-rubio-walker.html</a:t>
            </a:r>
          </a:p>
        </p:txBody>
      </p:sp>
      <p:pic>
        <p:nvPicPr>
          <p:cNvPr id="4" name="Screen Recording 2021-09-05 at 10.21.33" descr="Screen Recording 2021-09-05 at 10.21.33">
            <a:hlinkClick r:id="" action="ppaction://media"/>
            <a:extLst>
              <a:ext uri="{FF2B5EF4-FFF2-40B4-BE49-F238E27FC236}">
                <a16:creationId xmlns:a16="http://schemas.microsoft.com/office/drawing/2014/main" id="{AF1E822D-2E4C-D81B-C5BF-7680DFEA854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744052" y="3720905"/>
            <a:ext cx="11605347" cy="8301888"/>
          </a:xfrm>
          <a:prstGeom prst="rect">
            <a:avLst/>
          </a:prstGeom>
        </p:spPr>
      </p:pic>
      <p:sp>
        <p:nvSpPr>
          <p:cNvPr id="5" name="Frame 4">
            <a:extLst>
              <a:ext uri="{FF2B5EF4-FFF2-40B4-BE49-F238E27FC236}">
                <a16:creationId xmlns:a16="http://schemas.microsoft.com/office/drawing/2014/main" id="{DCD54B8C-9766-2B3B-AC7B-4F798ED83AB9}"/>
              </a:ext>
            </a:extLst>
          </p:cNvPr>
          <p:cNvSpPr/>
          <p:nvPr/>
        </p:nvSpPr>
        <p:spPr>
          <a:xfrm>
            <a:off x="429635" y="7292729"/>
            <a:ext cx="10238365" cy="640080"/>
          </a:xfrm>
          <a:prstGeom prst="frame">
            <a:avLst/>
          </a:prstGeom>
          <a:blipFill rotWithShape="1">
            <a:blip r:embed="rId8"/>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250987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9A7A5038-5488-439F-6B11-6D2D6CD1B6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pic>
        <p:nvPicPr>
          <p:cNvPr id="3" name="Screen Recording 2022-10-12 at 18.01.43" descr="Screen Recording 2022-10-12 at 18.01.43">
            <a:hlinkClick r:id="" action="ppaction://media"/>
            <a:extLst>
              <a:ext uri="{FF2B5EF4-FFF2-40B4-BE49-F238E27FC236}">
                <a16:creationId xmlns:a16="http://schemas.microsoft.com/office/drawing/2014/main" id="{6439C0B4-9D21-ABF4-19BA-407FAF92B1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4092757"/>
            <a:ext cx="10163376" cy="8293556"/>
          </a:xfrm>
          <a:prstGeom prst="rect">
            <a:avLst/>
          </a:prstGeom>
        </p:spPr>
      </p:pic>
      <p:sp>
        <p:nvSpPr>
          <p:cNvPr id="4" name="TextBox 3">
            <a:extLst>
              <a:ext uri="{FF2B5EF4-FFF2-40B4-BE49-F238E27FC236}">
                <a16:creationId xmlns:a16="http://schemas.microsoft.com/office/drawing/2014/main" id="{0C272D34-3D14-4DC7-0466-E60A45BD4B32}"/>
              </a:ext>
            </a:extLst>
          </p:cNvPr>
          <p:cNvSpPr txBox="1"/>
          <p:nvPr/>
        </p:nvSpPr>
        <p:spPr>
          <a:xfrm>
            <a:off x="8564880" y="12714204"/>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spTree>
    <p:extLst>
      <p:ext uri="{BB962C8B-B14F-4D97-AF65-F5344CB8AC3E}">
        <p14:creationId xmlns:p14="http://schemas.microsoft.com/office/powerpoint/2010/main" val="90101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9A7A5038-5488-439F-6B11-6D2D6CD1B6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pic>
        <p:nvPicPr>
          <p:cNvPr id="3" name="Screen Recording 2022-10-12 at 18.01.43" descr="Screen Recording 2022-10-12 at 18.01.43">
            <a:hlinkClick r:id="" action="ppaction://media"/>
            <a:extLst>
              <a:ext uri="{FF2B5EF4-FFF2-40B4-BE49-F238E27FC236}">
                <a16:creationId xmlns:a16="http://schemas.microsoft.com/office/drawing/2014/main" id="{6439C0B4-9D21-ABF4-19BA-407FAF92B1C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4092757"/>
            <a:ext cx="10163376" cy="8293556"/>
          </a:xfrm>
          <a:prstGeom prst="rect">
            <a:avLst/>
          </a:prstGeom>
        </p:spPr>
      </p:pic>
      <p:sp>
        <p:nvSpPr>
          <p:cNvPr id="4" name="TextBox 3">
            <a:extLst>
              <a:ext uri="{FF2B5EF4-FFF2-40B4-BE49-F238E27FC236}">
                <a16:creationId xmlns:a16="http://schemas.microsoft.com/office/drawing/2014/main" id="{0C272D34-3D14-4DC7-0466-E60A45BD4B32}"/>
              </a:ext>
            </a:extLst>
          </p:cNvPr>
          <p:cNvSpPr txBox="1"/>
          <p:nvPr/>
        </p:nvSpPr>
        <p:spPr>
          <a:xfrm>
            <a:off x="8564880" y="12714204"/>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sp>
        <p:nvSpPr>
          <p:cNvPr id="5" name="Frame 4">
            <a:extLst>
              <a:ext uri="{FF2B5EF4-FFF2-40B4-BE49-F238E27FC236}">
                <a16:creationId xmlns:a16="http://schemas.microsoft.com/office/drawing/2014/main" id="{8A906480-E0B2-6C35-B4BD-3701670BE872}"/>
              </a:ext>
            </a:extLst>
          </p:cNvPr>
          <p:cNvSpPr/>
          <p:nvPr/>
        </p:nvSpPr>
        <p:spPr>
          <a:xfrm>
            <a:off x="750671" y="6251762"/>
            <a:ext cx="10238365" cy="640080"/>
          </a:xfrm>
          <a:prstGeom prst="frame">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356269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89183457-3A23-66D9-EC73-22AF4378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TextBox 2">
            <a:extLst>
              <a:ext uri="{FF2B5EF4-FFF2-40B4-BE49-F238E27FC236}">
                <a16:creationId xmlns:a16="http://schemas.microsoft.com/office/drawing/2014/main" id="{3435AEA9-64DD-27A6-C5DF-B69846803187}"/>
              </a:ext>
            </a:extLst>
          </p:cNvPr>
          <p:cNvSpPr txBox="1"/>
          <p:nvPr/>
        </p:nvSpPr>
        <p:spPr>
          <a:xfrm>
            <a:off x="8595360" y="12797797"/>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pic>
        <p:nvPicPr>
          <p:cNvPr id="4" name="Screen Recording 2022-10-12 at 18.02.32" descr="Screen Recording 2022-10-12 at 18.02.32">
            <a:hlinkClick r:id="" action="ppaction://media"/>
            <a:extLst>
              <a:ext uri="{FF2B5EF4-FFF2-40B4-BE49-F238E27FC236}">
                <a16:creationId xmlns:a16="http://schemas.microsoft.com/office/drawing/2014/main" id="{F58CFAC0-54F1-923A-57ED-BD1FC879A78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3723435"/>
            <a:ext cx="10354305" cy="7907466"/>
          </a:xfrm>
          <a:prstGeom prst="rect">
            <a:avLst/>
          </a:prstGeom>
        </p:spPr>
      </p:pic>
    </p:spTree>
    <p:extLst>
      <p:ext uri="{BB962C8B-B14F-4D97-AF65-F5344CB8AC3E}">
        <p14:creationId xmlns:p14="http://schemas.microsoft.com/office/powerpoint/2010/main" val="231308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89183457-3A23-66D9-EC73-22AF4378EC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TextBox 2">
            <a:extLst>
              <a:ext uri="{FF2B5EF4-FFF2-40B4-BE49-F238E27FC236}">
                <a16:creationId xmlns:a16="http://schemas.microsoft.com/office/drawing/2014/main" id="{3435AEA9-64DD-27A6-C5DF-B69846803187}"/>
              </a:ext>
            </a:extLst>
          </p:cNvPr>
          <p:cNvSpPr txBox="1"/>
          <p:nvPr/>
        </p:nvSpPr>
        <p:spPr>
          <a:xfrm>
            <a:off x="8595360" y="12797797"/>
            <a:ext cx="1710640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selection_translate_scatterplot_drag.html</a:t>
            </a:r>
            <a:endParaRPr lang="en-US" sz="3600" dirty="0"/>
          </a:p>
        </p:txBody>
      </p:sp>
      <p:pic>
        <p:nvPicPr>
          <p:cNvPr id="4" name="Screen Recording 2022-10-12 at 18.02.32" descr="Screen Recording 2022-10-12 at 18.02.32">
            <a:hlinkClick r:id="" action="ppaction://media"/>
            <a:extLst>
              <a:ext uri="{FF2B5EF4-FFF2-40B4-BE49-F238E27FC236}">
                <a16:creationId xmlns:a16="http://schemas.microsoft.com/office/drawing/2014/main" id="{F58CFAC0-54F1-923A-57ED-BD1FC879A78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0" y="3723435"/>
            <a:ext cx="10354305" cy="7907466"/>
          </a:xfrm>
          <a:prstGeom prst="rect">
            <a:avLst/>
          </a:prstGeom>
        </p:spPr>
      </p:pic>
      <p:sp>
        <p:nvSpPr>
          <p:cNvPr id="5" name="Frame 4">
            <a:extLst>
              <a:ext uri="{FF2B5EF4-FFF2-40B4-BE49-F238E27FC236}">
                <a16:creationId xmlns:a16="http://schemas.microsoft.com/office/drawing/2014/main" id="{8999D832-7013-9F93-9107-A0F23D29560A}"/>
              </a:ext>
            </a:extLst>
          </p:cNvPr>
          <p:cNvSpPr/>
          <p:nvPr/>
        </p:nvSpPr>
        <p:spPr>
          <a:xfrm>
            <a:off x="429635" y="4700036"/>
            <a:ext cx="10238365" cy="640080"/>
          </a:xfrm>
          <a:prstGeom prst="frame">
            <a:avLst/>
          </a:prstGeom>
          <a:blipFill rotWithShape="1">
            <a:blip r:embed="rId7"/>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787873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3C44911F-2259-A451-F89D-5BFC72799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Frame 2">
            <a:extLst>
              <a:ext uri="{FF2B5EF4-FFF2-40B4-BE49-F238E27FC236}">
                <a16:creationId xmlns:a16="http://schemas.microsoft.com/office/drawing/2014/main" id="{41D50D7F-34CC-8442-790B-12A1C889DE47}"/>
              </a:ext>
            </a:extLst>
          </p:cNvPr>
          <p:cNvSpPr/>
          <p:nvPr/>
        </p:nvSpPr>
        <p:spPr>
          <a:xfrm>
            <a:off x="429635" y="4162156"/>
            <a:ext cx="10238365" cy="64008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Frame 4">
            <a:extLst>
              <a:ext uri="{FF2B5EF4-FFF2-40B4-BE49-F238E27FC236}">
                <a16:creationId xmlns:a16="http://schemas.microsoft.com/office/drawing/2014/main" id="{02FE517D-D0AB-3387-CBC7-5E3F94E4C30F}"/>
              </a:ext>
            </a:extLst>
          </p:cNvPr>
          <p:cNvSpPr/>
          <p:nvPr/>
        </p:nvSpPr>
        <p:spPr>
          <a:xfrm>
            <a:off x="429635" y="6765507"/>
            <a:ext cx="10238365" cy="640080"/>
          </a:xfrm>
          <a:prstGeom prst="frame">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943922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155C3A06-33E6-F150-F30C-26B57EBED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4" name="Rectangle 3">
            <a:extLst>
              <a:ext uri="{FF2B5EF4-FFF2-40B4-BE49-F238E27FC236}">
                <a16:creationId xmlns:a16="http://schemas.microsoft.com/office/drawing/2014/main" id="{DCC0F3AA-12A8-6CED-5F02-9B68D80E2000}"/>
              </a:ext>
            </a:extLst>
          </p:cNvPr>
          <p:cNvSpPr/>
          <p:nvPr/>
        </p:nvSpPr>
        <p:spPr>
          <a:xfrm>
            <a:off x="16736174" y="12953084"/>
            <a:ext cx="7406195" cy="523220"/>
          </a:xfrm>
          <a:prstGeom prst="rect">
            <a:avLst/>
          </a:prstGeom>
        </p:spPr>
        <p:txBody>
          <a:bodyPr wrap="none">
            <a:spAutoFit/>
          </a:bodyPr>
          <a:lstStyle/>
          <a:p>
            <a:r>
              <a:rPr lang="en-US" sz="2800" dirty="0"/>
              <a:t>https://r-graph-</a:t>
            </a:r>
            <a:r>
              <a:rPr lang="en-US" sz="2800" dirty="0" err="1"/>
              <a:t>gallery.com</a:t>
            </a:r>
            <a:r>
              <a:rPr lang="en-US" sz="2800" dirty="0"/>
              <a:t>/interactive-</a:t>
            </a:r>
            <a:r>
              <a:rPr lang="en-US" sz="2800" dirty="0" err="1"/>
              <a:t>charts.html</a:t>
            </a:r>
            <a:endParaRPr lang="en-US" sz="2800" dirty="0"/>
          </a:p>
        </p:txBody>
      </p:sp>
      <p:sp>
        <p:nvSpPr>
          <p:cNvPr id="5" name="Frame 4">
            <a:extLst>
              <a:ext uri="{FF2B5EF4-FFF2-40B4-BE49-F238E27FC236}">
                <a16:creationId xmlns:a16="http://schemas.microsoft.com/office/drawing/2014/main" id="{1360CDD3-2F2C-9C07-FAD2-EF276B7FDE01}"/>
              </a:ext>
            </a:extLst>
          </p:cNvPr>
          <p:cNvSpPr/>
          <p:nvPr/>
        </p:nvSpPr>
        <p:spPr>
          <a:xfrm>
            <a:off x="429635" y="4203243"/>
            <a:ext cx="10238365" cy="64008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7" name="Screen Recording 2023-02-27 at 12.44.43">
            <a:hlinkClick r:id="" action="ppaction://media"/>
            <a:extLst>
              <a:ext uri="{FF2B5EF4-FFF2-40B4-BE49-F238E27FC236}">
                <a16:creationId xmlns:a16="http://schemas.microsoft.com/office/drawing/2014/main" id="{8EEB7AAE-67B9-02F7-DD79-5112057CBA6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6223"/>
          <a:stretch/>
        </p:blipFill>
        <p:spPr>
          <a:xfrm>
            <a:off x="10892118" y="5340637"/>
            <a:ext cx="13808355" cy="5898453"/>
          </a:xfrm>
          <a:prstGeom prst="rect">
            <a:avLst/>
          </a:prstGeom>
        </p:spPr>
      </p:pic>
    </p:spTree>
    <p:extLst>
      <p:ext uri="{BB962C8B-B14F-4D97-AF65-F5344CB8AC3E}">
        <p14:creationId xmlns:p14="http://schemas.microsoft.com/office/powerpoint/2010/main" val="1628062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Last Class </a:t>
            </a:r>
          </a:p>
        </p:txBody>
      </p:sp>
      <p:sp>
        <p:nvSpPr>
          <p:cNvPr id="7" name="TextBox 6">
            <a:extLst>
              <a:ext uri="{FF2B5EF4-FFF2-40B4-BE49-F238E27FC236}">
                <a16:creationId xmlns:a16="http://schemas.microsoft.com/office/drawing/2014/main" id="{89B368A6-CD3D-674F-A613-A0675DAE59EE}"/>
              </a:ext>
            </a:extLst>
          </p:cNvPr>
          <p:cNvSpPr txBox="1"/>
          <p:nvPr/>
        </p:nvSpPr>
        <p:spPr>
          <a:xfrm>
            <a:off x="956938" y="3840368"/>
            <a:ext cx="21875353" cy="354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R="0" algn="l" defTabSz="825500" rtl="0" fontAlgn="auto" latinLnBrk="0" hangingPunct="0">
              <a:lnSpc>
                <a:spcPct val="100000"/>
              </a:lnSpc>
              <a:spcBef>
                <a:spcPts val="0"/>
              </a:spcBef>
              <a:spcAft>
                <a:spcPts val="0"/>
              </a:spcAft>
              <a:buClrTx/>
              <a:buSzTx/>
              <a:tabLst/>
            </a:pPr>
            <a:r>
              <a:rPr kumimoji="0" lang="en-US" b="1" i="0" u="none" strike="noStrike" cap="none" spc="0" normalizeH="0" baseline="0" dirty="0">
                <a:ln>
                  <a:noFill/>
                </a:ln>
                <a:solidFill>
                  <a:srgbClr val="000000"/>
                </a:solidFill>
                <a:effectLst/>
                <a:uFillTx/>
                <a:latin typeface="+mj-lt"/>
                <a:ea typeface="+mj-ea"/>
                <a:cs typeface="+mj-cs"/>
                <a:sym typeface="Gill Sans"/>
              </a:rPr>
              <a:t>We:</a:t>
            </a:r>
          </a:p>
          <a:p>
            <a:pPr marL="685800" indent="-685800" algn="l">
              <a:buFont typeface="Arial" panose="020B0604020202020204" pitchFamily="34" charset="0"/>
              <a:buChar char="•"/>
            </a:pPr>
            <a:r>
              <a:rPr kumimoji="0" lang="en-US" i="0" u="none" strike="noStrike" cap="none" spc="0" normalizeH="0" baseline="0" dirty="0">
                <a:ln>
                  <a:noFill/>
                </a:ln>
                <a:solidFill>
                  <a:srgbClr val="000000"/>
                </a:solidFill>
                <a:effectLst/>
                <a:uFillTx/>
                <a:latin typeface="+mj-lt"/>
                <a:ea typeface="+mj-ea"/>
                <a:cs typeface="+mj-cs"/>
                <a:sym typeface="Gill Sans"/>
              </a:rPr>
              <a:t>Looked at </a:t>
            </a:r>
            <a:r>
              <a:rPr lang="en-US" dirty="0"/>
              <a:t>the “Arrange” step of table visual encodings</a:t>
            </a:r>
            <a:endParaRPr kumimoji="0" lang="en-US" i="0" u="none" strike="noStrike" cap="none" spc="0" normalizeH="0" baseline="0" dirty="0">
              <a:ln>
                <a:noFill/>
              </a:ln>
              <a:solidFill>
                <a:srgbClr val="000000"/>
              </a:solidFill>
              <a:effectLst/>
              <a:uFillTx/>
              <a:latin typeface="+mj-lt"/>
              <a:ea typeface="+mj-ea"/>
              <a:cs typeface="+mj-cs"/>
              <a:sym typeface="Gill Sans"/>
            </a:endParaRPr>
          </a:p>
          <a:p>
            <a:pPr marL="685800" indent="-685800" algn="l">
              <a:buFont typeface="Arial" panose="020B0604020202020204" pitchFamily="34" charset="0"/>
              <a:buChar char="•"/>
            </a:pPr>
            <a:endParaRPr kumimoji="0" lang="en-US" i="0" u="none" strike="noStrike" cap="none" spc="0" normalizeH="0" baseline="0" dirty="0">
              <a:ln>
                <a:noFill/>
              </a:ln>
              <a:solidFill>
                <a:srgbClr val="000000"/>
              </a:solidFill>
              <a:effectLst/>
              <a:uFillTx/>
              <a:latin typeface="+mj-lt"/>
              <a:ea typeface="+mj-ea"/>
              <a:cs typeface="+mj-cs"/>
              <a:sym typeface="Gill Sans"/>
            </a:endParaRPr>
          </a:p>
          <a:p>
            <a:pPr marR="0" algn="l" defTabSz="825500" rtl="0" fontAlgn="auto" latinLnBrk="0" hangingPunct="0">
              <a:lnSpc>
                <a:spcPct val="100000"/>
              </a:lnSpc>
              <a:spcBef>
                <a:spcPts val="0"/>
              </a:spcBef>
              <a:spcAft>
                <a:spcPts val="0"/>
              </a:spcAft>
              <a:buClrTx/>
              <a:buSzTx/>
              <a:tabLst/>
            </a:pPr>
            <a:r>
              <a:rPr lang="en-US" b="1" i="1" dirty="0"/>
              <a:t>Any Questions?</a:t>
            </a:r>
            <a:endParaRPr kumimoji="0" lang="en-US" b="1" i="1" u="none" strike="noStrike" cap="none" spc="0" normalizeH="0" baseline="0" dirty="0">
              <a:ln>
                <a:noFill/>
              </a:ln>
              <a:solidFill>
                <a:srgbClr val="000000"/>
              </a:solidFill>
              <a:effectLst/>
              <a:uFillTx/>
              <a:latin typeface="+mj-lt"/>
              <a:ea typeface="+mj-ea"/>
              <a:cs typeface="+mj-cs"/>
              <a:sym typeface="Gill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09B1B4C-15F8-394A-955C-3760FD49A7F0}"/>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 Taxonomies: Yi et al.</a:t>
            </a:r>
          </a:p>
        </p:txBody>
      </p:sp>
      <p:pic>
        <p:nvPicPr>
          <p:cNvPr id="2" name="Picture 1" descr="Text&#10;&#10;Description automatically generated">
            <a:extLst>
              <a:ext uri="{FF2B5EF4-FFF2-40B4-BE49-F238E27FC236}">
                <a16:creationId xmlns:a16="http://schemas.microsoft.com/office/drawing/2014/main" id="{2899D802-E011-6B40-2F40-9B3D137532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635" y="4203243"/>
            <a:ext cx="10880439" cy="4036292"/>
          </a:xfrm>
          <a:prstGeom prst="rect">
            <a:avLst/>
          </a:prstGeom>
        </p:spPr>
      </p:pic>
      <p:sp>
        <p:nvSpPr>
          <p:cNvPr id="3" name="Frame 2">
            <a:extLst>
              <a:ext uri="{FF2B5EF4-FFF2-40B4-BE49-F238E27FC236}">
                <a16:creationId xmlns:a16="http://schemas.microsoft.com/office/drawing/2014/main" id="{D6D572AC-7232-8E14-DEBE-68505298E3AF}"/>
              </a:ext>
            </a:extLst>
          </p:cNvPr>
          <p:cNvSpPr/>
          <p:nvPr/>
        </p:nvSpPr>
        <p:spPr>
          <a:xfrm>
            <a:off x="612515" y="6797040"/>
            <a:ext cx="10238365" cy="640080"/>
          </a:xfrm>
          <a:prstGeom prst="frame">
            <a:avLst/>
          </a:prstGeom>
          <a:blipFill rotWithShape="1">
            <a:blip r:embed="rId6"/>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TextBox 4">
            <a:extLst>
              <a:ext uri="{FF2B5EF4-FFF2-40B4-BE49-F238E27FC236}">
                <a16:creationId xmlns:a16="http://schemas.microsoft.com/office/drawing/2014/main" id="{C3A34DB2-0CE3-9AED-B363-6D27B15D7E41}"/>
              </a:ext>
            </a:extLst>
          </p:cNvPr>
          <p:cNvSpPr txBox="1"/>
          <p:nvPr/>
        </p:nvSpPr>
        <p:spPr>
          <a:xfrm>
            <a:off x="11826240" y="12450650"/>
            <a:ext cx="9647917"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600" dirty="0"/>
              <a:t>https://</a:t>
            </a:r>
            <a:r>
              <a:rPr lang="en-US" sz="3600" dirty="0" err="1"/>
              <a:t>vega.github.io</a:t>
            </a:r>
            <a:r>
              <a:rPr lang="en-US" sz="3600" dirty="0"/>
              <a:t>/</a:t>
            </a:r>
            <a:r>
              <a:rPr lang="en-US" sz="3600" dirty="0" err="1"/>
              <a:t>vega</a:t>
            </a:r>
            <a:r>
              <a:rPr lang="en-US" sz="3600" dirty="0"/>
              <a:t>-lite/examples/</a:t>
            </a:r>
            <a:r>
              <a:rPr lang="en-US" sz="3600" dirty="0" err="1"/>
              <a:t>interactive_seattle_weather.html</a:t>
            </a:r>
            <a:endParaRPr lang="en-US" sz="3600" dirty="0"/>
          </a:p>
        </p:txBody>
      </p:sp>
      <p:pic>
        <p:nvPicPr>
          <p:cNvPr id="9" name="Screen Recording 2022-10-12 at 18.47.37" descr="Screen Recording 2022-10-12 at 18.47.37">
            <a:hlinkClick r:id="" action="ppaction://media"/>
            <a:extLst>
              <a:ext uri="{FF2B5EF4-FFF2-40B4-BE49-F238E27FC236}">
                <a16:creationId xmlns:a16="http://schemas.microsoft.com/office/drawing/2014/main" id="{B7898268-9DBD-C596-91FF-36261C29652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310073" y="4203243"/>
            <a:ext cx="12461411" cy="8247407"/>
          </a:xfrm>
          <a:prstGeom prst="rect">
            <a:avLst/>
          </a:prstGeom>
        </p:spPr>
      </p:pic>
    </p:spTree>
    <p:extLst>
      <p:ext uri="{BB962C8B-B14F-4D97-AF65-F5344CB8AC3E}">
        <p14:creationId xmlns:p14="http://schemas.microsoft.com/office/powerpoint/2010/main" val="207902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4" name="Title 2">
            <a:extLst>
              <a:ext uri="{FF2B5EF4-FFF2-40B4-BE49-F238E27FC236}">
                <a16:creationId xmlns:a16="http://schemas.microsoft.com/office/drawing/2014/main" id="{AD053A11-92AF-FE42-95A4-80D4CAE6FF8C}"/>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Today</a:t>
            </a:r>
          </a:p>
        </p:txBody>
      </p:sp>
      <p:sp>
        <p:nvSpPr>
          <p:cNvPr id="5" name="Text Placeholder 3">
            <a:extLst>
              <a:ext uri="{FF2B5EF4-FFF2-40B4-BE49-F238E27FC236}">
                <a16:creationId xmlns:a16="http://schemas.microsoft.com/office/drawing/2014/main" id="{DF6EE017-5325-9847-AB6F-999D255611B8}"/>
              </a:ext>
            </a:extLst>
          </p:cNvPr>
          <p:cNvSpPr txBox="1">
            <a:spLocks/>
          </p:cNvSpPr>
          <p:nvPr/>
        </p:nvSpPr>
        <p:spPr>
          <a:xfrm>
            <a:off x="1739900" y="3898900"/>
            <a:ext cx="20904200" cy="8547100"/>
          </a:xfrm>
          <a:prstGeom prst="rect">
            <a:avLst/>
          </a:prstGeom>
        </p:spPr>
        <p:txBody>
          <a:bodyPr/>
          <a:lstStyle>
            <a:lvl1pPr marL="1117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1pPr>
            <a:lvl2pPr marL="1562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2pPr>
            <a:lvl3pPr marL="2006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3pPr>
            <a:lvl4pPr marL="24511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4pPr>
            <a:lvl5pPr marL="28956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5pPr>
            <a:lvl6pPr marL="32512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6pPr>
            <a:lvl7pPr marL="36068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7pPr>
            <a:lvl8pPr marL="39624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8pPr>
            <a:lvl9pPr marL="4318000" marR="0" indent="-800100" algn="l" defTabSz="825500" latinLnBrk="0">
              <a:lnSpc>
                <a:spcPct val="100000"/>
              </a:lnSpc>
              <a:spcBef>
                <a:spcPts val="5200"/>
              </a:spcBef>
              <a:spcAft>
                <a:spcPts val="0"/>
              </a:spcAft>
              <a:buClrTx/>
              <a:buSzPct val="171000"/>
              <a:buFontTx/>
              <a:buChar char="•"/>
              <a:tabLst/>
              <a:defRPr sz="5600" b="0" i="0" u="none" strike="noStrike" cap="none" spc="0" baseline="0">
                <a:ln>
                  <a:noFill/>
                </a:ln>
                <a:solidFill>
                  <a:srgbClr val="000000"/>
                </a:solidFill>
                <a:uFillTx/>
                <a:latin typeface="+mj-lt"/>
                <a:ea typeface="+mj-ea"/>
                <a:cs typeface="+mj-cs"/>
                <a:sym typeface="Gill Sans"/>
              </a:defRPr>
            </a:lvl9pPr>
          </a:lstStyle>
          <a:p>
            <a:pPr marL="685800" indent="-685800">
              <a:buFont typeface="Arial" panose="020B0604020202020204" pitchFamily="34" charset="0"/>
              <a:buChar char="•"/>
            </a:pPr>
            <a:r>
              <a:rPr lang="en-US" dirty="0"/>
              <a:t>Review Interaction</a:t>
            </a:r>
          </a:p>
          <a:p>
            <a:pPr marL="685800" indent="-685800">
              <a:buFont typeface="Arial" panose="020B0604020202020204" pitchFamily="34" charset="0"/>
              <a:buChar char="•"/>
            </a:pPr>
            <a:r>
              <a:rPr lang="en-US" dirty="0"/>
              <a:t>Review Faceting</a:t>
            </a:r>
          </a:p>
        </p:txBody>
      </p:sp>
    </p:spTree>
    <p:extLst>
      <p:ext uri="{BB962C8B-B14F-4D97-AF65-F5344CB8AC3E}">
        <p14:creationId xmlns:p14="http://schemas.microsoft.com/office/powerpoint/2010/main" val="833017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In-class exercise"/>
          <p:cNvSpPr txBox="1">
            <a:spLocks noGrp="1"/>
          </p:cNvSpPr>
          <p:nvPr>
            <p:ph type="title"/>
          </p:nvPr>
        </p:nvSpPr>
        <p:spPr>
          <a:xfrm>
            <a:off x="1282700" y="4178300"/>
            <a:ext cx="21818600" cy="5359400"/>
          </a:xfrm>
          <a:prstGeom prst="rect">
            <a:avLst/>
          </a:prstGeom>
          <a:solidFill>
            <a:schemeClr val="accent2"/>
          </a:solidFill>
        </p:spPr>
        <p:txBody>
          <a:bodyPr/>
          <a:lstStyle>
            <a:lvl1pPr>
              <a:defRPr sz="14400" cap="small"/>
            </a:lvl1pPr>
          </a:lstStyle>
          <a:p>
            <a:r>
              <a:rPr lang="en-US" dirty="0">
                <a:solidFill>
                  <a:schemeClr val="bg1"/>
                </a:solidFill>
              </a:rPr>
              <a:t>Interaction</a:t>
            </a:r>
            <a:endParaRPr dirty="0">
              <a:solidFill>
                <a:schemeClr val="bg1"/>
              </a:solidFill>
            </a:endParaRPr>
          </a:p>
        </p:txBody>
      </p:sp>
      <p:sp>
        <p:nvSpPr>
          <p:cNvPr id="5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5</a:t>
            </a:fld>
            <a:endParaRPr kumimoji="0" sz="2400" b="0" i="0" u="none" strike="noStrike" kern="0" cap="none" spc="0" normalizeH="0" baseline="0" noProof="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4045454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6</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03" name="Complexity reduction…"/>
          <p:cNvSpPr/>
          <p:nvPr/>
        </p:nvSpPr>
        <p:spPr>
          <a:xfrm>
            <a:off x="1597909" y="5438549"/>
            <a:ext cx="21188182" cy="53108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Enables visualization of large amounts of data </a:t>
            </a:r>
          </a:p>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Amplifies user cognition (supports sensemaking) </a:t>
            </a:r>
          </a:p>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Increases engagement (vis becomes personal to user)</a:t>
            </a:r>
          </a:p>
          <a:p>
            <a:pPr marL="609600" lvl="0" indent="-609600" algn="l">
              <a:lnSpc>
                <a:spcPct val="120000"/>
              </a:lnSpc>
              <a:buSzPct val="125000"/>
              <a:buFontTx/>
              <a:buChar char="•"/>
              <a:defRPr sz="7200">
                <a:latin typeface="+mn-lt"/>
                <a:ea typeface="+mn-ea"/>
                <a:cs typeface="+mn-cs"/>
                <a:sym typeface="Gill Sans"/>
              </a:defRPr>
            </a:pPr>
            <a:r>
              <a:rPr lang="en-US" sz="7200" dirty="0">
                <a:latin typeface="+mn-lt"/>
              </a:rPr>
              <a:t>Increases deep learning and learning transfer </a:t>
            </a:r>
          </a:p>
        </p:txBody>
      </p:sp>
      <p:sp>
        <p:nvSpPr>
          <p:cNvPr id="404" name="Why interaction?"/>
          <p:cNvSpPr/>
          <p:nvPr/>
        </p:nvSpPr>
        <p:spPr>
          <a:xfrm>
            <a:off x="339335" y="3441700"/>
            <a:ext cx="10235174"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Gill Sans"/>
                <a:sym typeface="Gill Sans"/>
              </a:rPr>
              <a:t>Benefits of Interaction</a:t>
            </a:r>
            <a:endParaRPr kumimoji="0" sz="7200" b="1" i="0" u="none" strike="noStrike" kern="0" cap="none" spc="0" normalizeH="0" baseline="0" noProof="0" dirty="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tional image description]">
            <a:extLst>
              <a:ext uri="{FF2B5EF4-FFF2-40B4-BE49-F238E27FC236}">
                <a16:creationId xmlns:a16="http://schemas.microsoft.com/office/drawing/2014/main" id="{042896E9-BB9C-408E-9DD3-AA1E0E940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93" y="4362025"/>
            <a:ext cx="11348640" cy="78610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0B75FF0-C96B-4CFD-9874-2E3CF0BDEC9A}"/>
              </a:ext>
            </a:extLst>
          </p:cNvPr>
          <p:cNvSpPr/>
          <p:nvPr/>
        </p:nvSpPr>
        <p:spPr>
          <a:xfrm>
            <a:off x="486392" y="12579927"/>
            <a:ext cx="11348641" cy="830997"/>
          </a:xfrm>
          <a:prstGeom prst="rect">
            <a:avLst/>
          </a:prstGeom>
        </p:spPr>
        <p:txBody>
          <a:bodyPr wrap="square">
            <a:spAutoFit/>
          </a:bodyPr>
          <a:lstStyle/>
          <a:p>
            <a:pPr algn="l"/>
            <a:r>
              <a:rPr lang="en-US" sz="2400" dirty="0">
                <a:hlinkClick r:id="rId6"/>
              </a:rPr>
              <a:t>https://www.theatlantic.com/technology/archive/2012/11/116-years-of-electoral-infographics-from-the-new-york-times/264692/</a:t>
            </a:r>
            <a:endParaRPr lang="en-US" sz="2400" dirty="0"/>
          </a:p>
        </p:txBody>
      </p:sp>
      <p:pic>
        <p:nvPicPr>
          <p:cNvPr id="2" name="Screen Recording 2021-09-05 at 09.48.05" descr="Screen Recording 2021-09-05 at 09.48.05">
            <a:hlinkClick r:id="" action="ppaction://media"/>
            <a:extLst>
              <a:ext uri="{FF2B5EF4-FFF2-40B4-BE49-F238E27FC236}">
                <a16:creationId xmlns:a16="http://schemas.microsoft.com/office/drawing/2014/main" id="{3EAD3A4F-DDB5-3A4C-A789-A9D197DF095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770642" y="3441700"/>
            <a:ext cx="10430964" cy="9470736"/>
          </a:xfrm>
          <a:prstGeom prst="rect">
            <a:avLst/>
          </a:prstGeom>
        </p:spPr>
      </p:pic>
      <p:sp>
        <p:nvSpPr>
          <p:cNvPr id="3" name="Rectangle 2">
            <a:extLst>
              <a:ext uri="{FF2B5EF4-FFF2-40B4-BE49-F238E27FC236}">
                <a16:creationId xmlns:a16="http://schemas.microsoft.com/office/drawing/2014/main" id="{FCF34A56-CFA4-104B-931F-6B3308CBC8C4}"/>
              </a:ext>
            </a:extLst>
          </p:cNvPr>
          <p:cNvSpPr/>
          <p:nvPr/>
        </p:nvSpPr>
        <p:spPr>
          <a:xfrm>
            <a:off x="12548969" y="13143360"/>
            <a:ext cx="12192000" cy="461665"/>
          </a:xfrm>
          <a:prstGeom prst="rect">
            <a:avLst/>
          </a:prstGeom>
        </p:spPr>
        <p:txBody>
          <a:bodyPr wrap="square">
            <a:spAutoFit/>
          </a:bodyPr>
          <a:lstStyle/>
          <a:p>
            <a:pPr algn="l"/>
            <a:r>
              <a:rPr lang="en-US" sz="2400" dirty="0"/>
              <a:t>https://</a:t>
            </a:r>
            <a:r>
              <a:rPr lang="en-US" sz="2400" dirty="0" err="1"/>
              <a:t>www.nytimes.com</a:t>
            </a:r>
            <a:r>
              <a:rPr lang="en-US" sz="2400" dirty="0"/>
              <a:t>/interactive/2020/11/03/us/elections/results-</a:t>
            </a:r>
            <a:r>
              <a:rPr lang="en-US" sz="2400" dirty="0" err="1"/>
              <a:t>president.html</a:t>
            </a:r>
            <a:endParaRPr lang="en-US" sz="2400" dirty="0"/>
          </a:p>
        </p:txBody>
      </p:sp>
      <p:sp>
        <p:nvSpPr>
          <p:cNvPr id="7" name="Title 2">
            <a:extLst>
              <a:ext uri="{FF2B5EF4-FFF2-40B4-BE49-F238E27FC236}">
                <a16:creationId xmlns:a16="http://schemas.microsoft.com/office/drawing/2014/main" id="{B7AAE1DA-F0FC-6449-A5D7-CE238FCF0199}"/>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sp>
        <p:nvSpPr>
          <p:cNvPr id="9" name="Why interaction?">
            <a:extLst>
              <a:ext uri="{FF2B5EF4-FFF2-40B4-BE49-F238E27FC236}">
                <a16:creationId xmlns:a16="http://schemas.microsoft.com/office/drawing/2014/main" id="{7C0507C5-31D4-0344-B352-A76ACBCE9BA5}"/>
              </a:ext>
            </a:extLst>
          </p:cNvPr>
          <p:cNvSpPr/>
          <p:nvPr/>
        </p:nvSpPr>
        <p:spPr>
          <a:xfrm>
            <a:off x="7212678" y="3399838"/>
            <a:ext cx="5854167"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Gill Sans"/>
                <a:sym typeface="Gill Sans"/>
              </a:rPr>
              <a:t>1996 </a:t>
            </a:r>
            <a:r>
              <a:rPr kumimoji="0" lang="en-US" sz="7200" b="1" i="0" u="none" strike="noStrike" kern="0" cap="none" spc="0" normalizeH="0" baseline="0" noProof="0" dirty="0">
                <a:ln>
                  <a:noFill/>
                </a:ln>
                <a:solidFill>
                  <a:srgbClr val="000000"/>
                </a:solidFill>
                <a:effectLst/>
                <a:uLnTx/>
                <a:uFillTx/>
                <a:latin typeface="Gill Sans"/>
                <a:sym typeface="Wingdings" pitchFamily="2" charset="2"/>
              </a:rPr>
              <a:t> 2020</a:t>
            </a:r>
            <a:endParaRPr kumimoji="0" sz="7200" b="1" i="0" u="none" strike="noStrike" kern="0" cap="none" spc="0" normalizeH="0" baseline="0" noProof="0" dirty="0">
              <a:ln>
                <a:noFill/>
              </a:ln>
              <a:solidFill>
                <a:srgbClr val="000000"/>
              </a:solidFill>
              <a:effectLst/>
              <a:uLnTx/>
              <a:uFillTx/>
              <a:latin typeface="Gill Sans"/>
              <a:sym typeface="Gill Sans"/>
            </a:endParaRPr>
          </a:p>
        </p:txBody>
      </p:sp>
    </p:spTree>
    <p:extLst>
      <p:ext uri="{BB962C8B-B14F-4D97-AF65-F5344CB8AC3E}">
        <p14:creationId xmlns:p14="http://schemas.microsoft.com/office/powerpoint/2010/main" val="12870715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8</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403" name="Complexity reduction…"/>
          <p:cNvSpPr/>
          <p:nvPr/>
        </p:nvSpPr>
        <p:spPr>
          <a:xfrm>
            <a:off x="1597909" y="5317085"/>
            <a:ext cx="21188182" cy="92996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marL="609600" indent="-609600" algn="l">
              <a:lnSpc>
                <a:spcPct val="120000"/>
              </a:lnSpc>
              <a:buSzPct val="125000"/>
              <a:buFontTx/>
              <a:buChar char="•"/>
              <a:defRPr sz="7200">
                <a:latin typeface="+mn-lt"/>
                <a:ea typeface="+mn-ea"/>
                <a:cs typeface="+mn-cs"/>
                <a:sym typeface="Gill Sans"/>
              </a:defRPr>
            </a:pPr>
            <a:r>
              <a:rPr lang="en-US" sz="7200" dirty="0">
                <a:latin typeface="+mn-lt"/>
              </a:rPr>
              <a:t>Requires human time and attention</a:t>
            </a:r>
          </a:p>
          <a:p>
            <a:pPr marL="609600" indent="-609600" algn="l">
              <a:lnSpc>
                <a:spcPct val="120000"/>
              </a:lnSpc>
              <a:buSzPct val="125000"/>
              <a:buFontTx/>
              <a:buChar char="•"/>
              <a:defRPr sz="7200">
                <a:latin typeface="+mn-lt"/>
                <a:ea typeface="+mn-ea"/>
                <a:cs typeface="+mn-cs"/>
                <a:sym typeface="Gill Sans"/>
              </a:defRPr>
            </a:pPr>
            <a:r>
              <a:rPr lang="en-US" sz="7200" dirty="0">
                <a:latin typeface="+mn-lt"/>
              </a:rPr>
              <a:t>Increase perceptual and exploration costs </a:t>
            </a:r>
            <a:r>
              <a:rPr lang="en-US" sz="5400" dirty="0">
                <a:solidFill>
                  <a:schemeClr val="tx2"/>
                </a:solidFill>
                <a:latin typeface="+mn-lt"/>
              </a:rPr>
              <a:t>(van </a:t>
            </a:r>
            <a:r>
              <a:rPr lang="en-US" sz="5400" dirty="0" err="1">
                <a:solidFill>
                  <a:schemeClr val="tx2"/>
                </a:solidFill>
                <a:latin typeface="+mn-lt"/>
              </a:rPr>
              <a:t>Wijk</a:t>
            </a:r>
            <a:r>
              <a:rPr lang="en-US" sz="5400" dirty="0">
                <a:solidFill>
                  <a:schemeClr val="tx2"/>
                </a:solidFill>
                <a:latin typeface="+mn-lt"/>
              </a:rPr>
              <a:t> 2005)</a:t>
            </a:r>
            <a:r>
              <a:rPr lang="en-US" sz="7200" dirty="0">
                <a:solidFill>
                  <a:schemeClr val="tx2"/>
                </a:solidFill>
                <a:latin typeface="+mn-lt"/>
              </a:rPr>
              <a:t> </a:t>
            </a:r>
          </a:p>
          <a:p>
            <a:pPr marL="609600" indent="-609600" algn="l">
              <a:lnSpc>
                <a:spcPct val="120000"/>
              </a:lnSpc>
              <a:buSzPct val="125000"/>
              <a:buFontTx/>
              <a:buChar char="•"/>
              <a:defRPr sz="7200">
                <a:latin typeface="+mn-lt"/>
                <a:ea typeface="+mn-ea"/>
                <a:cs typeface="+mn-cs"/>
                <a:sym typeface="Gill Sans"/>
              </a:defRPr>
            </a:pPr>
            <a:r>
              <a:rPr lang="en-US" sz="7200" dirty="0">
                <a:latin typeface="+mn-lt"/>
              </a:rPr>
              <a:t>Interaction costs </a:t>
            </a:r>
            <a:r>
              <a:rPr lang="en-US" sz="5400" dirty="0">
                <a:solidFill>
                  <a:schemeClr val="tx2"/>
                </a:solidFill>
                <a:latin typeface="+mn-lt"/>
              </a:rPr>
              <a:t>(Lam 2008)</a:t>
            </a:r>
          </a:p>
          <a:p>
            <a:pPr marL="609600" indent="-609600" algn="l">
              <a:lnSpc>
                <a:spcPct val="120000"/>
              </a:lnSpc>
              <a:buSzPct val="125000"/>
              <a:buFontTx/>
              <a:buChar char="•"/>
              <a:defRPr sz="7200">
                <a:latin typeface="+mn-lt"/>
                <a:ea typeface="+mn-ea"/>
                <a:cs typeface="+mn-cs"/>
                <a:sym typeface="Gill Sans"/>
              </a:defRPr>
            </a:pPr>
            <a:r>
              <a:rPr lang="en-US" sz="7200" dirty="0">
                <a:latin typeface="+mn-lt"/>
              </a:rPr>
              <a:t>Multiple user studies find no increase in performance </a:t>
            </a:r>
            <a:r>
              <a:rPr lang="en-US" sz="5400" dirty="0">
                <a:solidFill>
                  <a:schemeClr val="tx2"/>
                </a:solidFill>
                <a:latin typeface="+mn-lt"/>
              </a:rPr>
              <a:t>(Theis et al. 2016, Ragan et al. 2012, </a:t>
            </a:r>
            <a:r>
              <a:rPr lang="en-US" sz="5400" dirty="0" err="1">
                <a:solidFill>
                  <a:schemeClr val="tx2"/>
                </a:solidFill>
                <a:latin typeface="+mn-lt"/>
              </a:rPr>
              <a:t>Mosca</a:t>
            </a:r>
            <a:r>
              <a:rPr lang="en-US" sz="5400" dirty="0">
                <a:solidFill>
                  <a:schemeClr val="tx2"/>
                </a:solidFill>
                <a:latin typeface="+mn-lt"/>
              </a:rPr>
              <a:t> et al. 2021)</a:t>
            </a:r>
          </a:p>
          <a:p>
            <a:pPr marL="609600" indent="-609600" algn="l">
              <a:lnSpc>
                <a:spcPct val="120000"/>
              </a:lnSpc>
              <a:buSzPct val="125000"/>
              <a:buFontTx/>
              <a:buChar char="•"/>
              <a:defRPr sz="7200">
                <a:latin typeface="+mn-lt"/>
                <a:ea typeface="+mn-ea"/>
                <a:cs typeface="+mn-cs"/>
                <a:sym typeface="Gill Sans"/>
              </a:defRPr>
            </a:pPr>
            <a:endParaRPr lang="en-US" sz="7200" dirty="0">
              <a:latin typeface="+mn-lt"/>
            </a:endParaRPr>
          </a:p>
          <a:p>
            <a:pPr marL="609600" lvl="0" indent="-609600" algn="l">
              <a:lnSpc>
                <a:spcPct val="120000"/>
              </a:lnSpc>
              <a:buSzPct val="125000"/>
              <a:buFontTx/>
              <a:buChar char="•"/>
              <a:defRPr sz="7200">
                <a:latin typeface="+mn-lt"/>
                <a:ea typeface="+mn-ea"/>
                <a:cs typeface="+mn-cs"/>
                <a:sym typeface="Gill Sans"/>
              </a:defRPr>
            </a:pPr>
            <a:endParaRPr lang="en-US" sz="7200" dirty="0">
              <a:latin typeface="+mn-lt"/>
            </a:endParaRPr>
          </a:p>
        </p:txBody>
      </p:sp>
      <p:sp>
        <p:nvSpPr>
          <p:cNvPr id="404" name="Why interaction?"/>
          <p:cNvSpPr/>
          <p:nvPr/>
        </p:nvSpPr>
        <p:spPr>
          <a:xfrm>
            <a:off x="451546" y="3441700"/>
            <a:ext cx="10010754"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Gill Sans"/>
                <a:sym typeface="Gill Sans"/>
              </a:rPr>
              <a:t>Caveats of Interaction</a:t>
            </a:r>
            <a:endParaRPr kumimoji="0" sz="7200" b="1" i="0" u="none" strike="noStrike" kern="0" cap="none" spc="0" normalizeH="0" baseline="0" noProof="0" dirty="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spTree>
    <p:extLst>
      <p:ext uri="{BB962C8B-B14F-4D97-AF65-F5344CB8AC3E}">
        <p14:creationId xmlns:p14="http://schemas.microsoft.com/office/powerpoint/2010/main" val="580302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000000"/>
                </a:solidFill>
                <a:effectLst/>
                <a:uLnTx/>
                <a:uFillTx/>
                <a:latin typeface="Gill Sans"/>
                <a:sym typeface="Gill Sans"/>
              </a:rPr>
              <a:pPr marL="0" marR="0" lvl="0" indent="0" algn="ctr" defTabSz="825500" rtl="0" eaLnBrk="1" fontAlgn="auto" latinLnBrk="0" hangingPunct="0">
                <a:lnSpc>
                  <a:spcPct val="100000"/>
                </a:lnSpc>
                <a:spcBef>
                  <a:spcPts val="0"/>
                </a:spcBef>
                <a:spcAft>
                  <a:spcPts val="0"/>
                </a:spcAft>
                <a:buClrTx/>
                <a:buSzTx/>
                <a:buFontTx/>
                <a:buNone/>
                <a:tabLst/>
                <a:defRPr/>
              </a:pPr>
              <a:t>9</a:t>
            </a:fld>
            <a:endParaRPr kumimoji="0" sz="2400" b="0" i="0" u="none" strike="noStrike" kern="0" cap="none" spc="0" normalizeH="0" baseline="0" noProof="0">
              <a:ln>
                <a:noFill/>
              </a:ln>
              <a:solidFill>
                <a:srgbClr val="000000"/>
              </a:solidFill>
              <a:effectLst/>
              <a:uLnTx/>
              <a:uFillTx/>
              <a:latin typeface="Gill Sans"/>
              <a:sym typeface="Gill Sans"/>
            </a:endParaRPr>
          </a:p>
        </p:txBody>
      </p:sp>
      <p:sp>
        <p:nvSpPr>
          <p:cNvPr id="6" name="Title 2">
            <a:extLst>
              <a:ext uri="{FF2B5EF4-FFF2-40B4-BE49-F238E27FC236}">
                <a16:creationId xmlns:a16="http://schemas.microsoft.com/office/drawing/2014/main" id="{25A7D4A1-1FCB-114C-9BEF-D1D7E76E38C5}"/>
              </a:ext>
            </a:extLst>
          </p:cNvPr>
          <p:cNvSpPr txBox="1">
            <a:spLocks/>
          </p:cNvSpPr>
          <p:nvPr/>
        </p:nvSpPr>
        <p:spPr>
          <a:xfrm>
            <a:off x="0" y="0"/>
            <a:ext cx="24384000" cy="3441700"/>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0" marR="0" indent="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1pPr>
            <a:lvl2pPr marL="0" marR="0" indent="3429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2pPr>
            <a:lvl3pPr marL="0" marR="0" indent="6858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3pPr>
            <a:lvl4pPr marL="0" marR="0" indent="10287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4pPr>
            <a:lvl5pPr marL="0" marR="0" indent="13716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5pPr>
            <a:lvl6pPr marL="0" marR="0" indent="17145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6pPr>
            <a:lvl7pPr marL="0" marR="0" indent="20574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7pPr>
            <a:lvl8pPr marL="0" marR="0" indent="24003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8pPr>
            <a:lvl9pPr marL="0" marR="0" indent="2743200" algn="ctr" defTabSz="825500" rtl="0" latinLnBrk="0">
              <a:lnSpc>
                <a:spcPct val="100000"/>
              </a:lnSpc>
              <a:spcBef>
                <a:spcPts val="0"/>
              </a:spcBef>
              <a:spcAft>
                <a:spcPts val="0"/>
              </a:spcAft>
              <a:buClrTx/>
              <a:buSzTx/>
              <a:buFontTx/>
              <a:buNone/>
              <a:tabLst/>
              <a:defRPr sz="11600" b="0" i="0" u="none" strike="noStrike" cap="none" spc="0" baseline="0">
                <a:ln>
                  <a:noFill/>
                </a:ln>
                <a:solidFill>
                  <a:srgbClr val="000000"/>
                </a:solidFill>
                <a:uFillTx/>
                <a:latin typeface="+mj-lt"/>
                <a:ea typeface="+mj-ea"/>
                <a:cs typeface="+mj-cs"/>
                <a:sym typeface="Gill Sans"/>
              </a:defRPr>
            </a:lvl9pPr>
          </a:lstStyle>
          <a:p>
            <a:pPr hangingPunct="1"/>
            <a:r>
              <a:rPr lang="en-US" dirty="0">
                <a:solidFill>
                  <a:schemeClr val="bg1"/>
                </a:solidFill>
              </a:rPr>
              <a:t>Interaction</a:t>
            </a:r>
          </a:p>
        </p:txBody>
      </p:sp>
      <p:pic>
        <p:nvPicPr>
          <p:cNvPr id="3" name="Graphic 2" descr="Seesaw with solid fill">
            <a:extLst>
              <a:ext uri="{FF2B5EF4-FFF2-40B4-BE49-F238E27FC236}">
                <a16:creationId xmlns:a16="http://schemas.microsoft.com/office/drawing/2014/main" id="{92735411-5C1A-1A48-8FBD-347C2061AB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7672" y="4114800"/>
            <a:ext cx="10917382" cy="10917382"/>
          </a:xfrm>
          <a:prstGeom prst="rect">
            <a:avLst/>
          </a:prstGeom>
        </p:spPr>
      </p:pic>
      <p:sp>
        <p:nvSpPr>
          <p:cNvPr id="8" name="Why interaction?">
            <a:extLst>
              <a:ext uri="{FF2B5EF4-FFF2-40B4-BE49-F238E27FC236}">
                <a16:creationId xmlns:a16="http://schemas.microsoft.com/office/drawing/2014/main" id="{8E6CE925-5CEA-A64D-95C2-847BAD604228}"/>
              </a:ext>
            </a:extLst>
          </p:cNvPr>
          <p:cNvSpPr/>
          <p:nvPr/>
        </p:nvSpPr>
        <p:spPr>
          <a:xfrm>
            <a:off x="4309292" y="8362903"/>
            <a:ext cx="2406108"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FF0000"/>
                </a:solidFill>
                <a:effectLst/>
                <a:uLnTx/>
                <a:uFillTx/>
                <a:latin typeface="Gill Sans"/>
                <a:sym typeface="Gill Sans"/>
              </a:rPr>
              <a:t>Costs</a:t>
            </a:r>
            <a:endParaRPr kumimoji="0" sz="7200" b="1" i="0" u="none" strike="noStrike" kern="0" cap="none" spc="0" normalizeH="0" baseline="0" noProof="0" dirty="0">
              <a:ln>
                <a:noFill/>
              </a:ln>
              <a:solidFill>
                <a:srgbClr val="FF0000"/>
              </a:solidFill>
              <a:effectLst/>
              <a:uLnTx/>
              <a:uFillTx/>
              <a:latin typeface="Gill Sans"/>
              <a:sym typeface="Gill Sans"/>
            </a:endParaRPr>
          </a:p>
        </p:txBody>
      </p:sp>
      <p:sp>
        <p:nvSpPr>
          <p:cNvPr id="9" name="Why interaction?">
            <a:extLst>
              <a:ext uri="{FF2B5EF4-FFF2-40B4-BE49-F238E27FC236}">
                <a16:creationId xmlns:a16="http://schemas.microsoft.com/office/drawing/2014/main" id="{EE2E6376-5A91-634C-B9D4-A1FB3035CEA5}"/>
              </a:ext>
            </a:extLst>
          </p:cNvPr>
          <p:cNvSpPr/>
          <p:nvPr/>
        </p:nvSpPr>
        <p:spPr>
          <a:xfrm>
            <a:off x="15959816" y="5297007"/>
            <a:ext cx="3773469"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25500">
              <a:defRPr sz="7200">
                <a:latin typeface="+mn-lt"/>
                <a:ea typeface="+mn-ea"/>
                <a:cs typeface="+mn-cs"/>
                <a:sym typeface="Gill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6C01"/>
                </a:solidFill>
                <a:effectLst/>
                <a:uLnTx/>
                <a:uFillTx/>
                <a:latin typeface="Gill Sans"/>
                <a:sym typeface="Gill Sans"/>
              </a:rPr>
              <a:t>Benefits</a:t>
            </a:r>
            <a:endParaRPr kumimoji="0" sz="7200" b="1" i="0" u="none" strike="noStrike" kern="0" cap="none" spc="0" normalizeH="0" baseline="0" noProof="0" dirty="0">
              <a:ln>
                <a:noFill/>
              </a:ln>
              <a:solidFill>
                <a:srgbClr val="006C01"/>
              </a:solidFill>
              <a:effectLst/>
              <a:uLnTx/>
              <a:uFillTx/>
              <a:latin typeface="Gill Sans"/>
              <a:sym typeface="Gill Sans"/>
            </a:endParaRPr>
          </a:p>
        </p:txBody>
      </p:sp>
    </p:spTree>
    <p:extLst>
      <p:ext uri="{BB962C8B-B14F-4D97-AF65-F5344CB8AC3E}">
        <p14:creationId xmlns:p14="http://schemas.microsoft.com/office/powerpoint/2010/main" val="193207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_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Gill Sans"/>
        <a:ea typeface="Gill Sans"/>
        <a:cs typeface="Gill Sans"/>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Gill Sans"/>
        <a:ea typeface="Gill Sans"/>
        <a:cs typeface="Gill Sans"/>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j-lt"/>
            <a:ea typeface="+mj-ea"/>
            <a:cs typeface="+mj-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2267</TotalTime>
  <Words>1877</Words>
  <Application>Microsoft Macintosh PowerPoint</Application>
  <PresentationFormat>Custom</PresentationFormat>
  <Paragraphs>185</Paragraphs>
  <Slides>30</Slides>
  <Notes>28</Notes>
  <HiddenSlides>0</HiddenSlides>
  <MMClips>18</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Gill Sans</vt:lpstr>
      <vt:lpstr>Gill Sans SemiBold</vt:lpstr>
      <vt:lpstr>Helvetica</vt:lpstr>
      <vt:lpstr>Lucida Grande</vt:lpstr>
      <vt:lpstr>New_Template8</vt:lpstr>
      <vt:lpstr>5_New_Template8</vt:lpstr>
      <vt:lpstr>Lecture 10: Interaction and Faceting</vt:lpstr>
      <vt:lpstr>PowerPoint Presentation</vt:lpstr>
      <vt:lpstr>PowerPoint Presentation</vt:lpstr>
      <vt:lpstr>PowerPoint Presentation</vt:lpstr>
      <vt:lpstr>Interaction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Rules of Thumb,  Marks and Channels, Data</dc:title>
  <dc:creator>Cody Dunne</dc:creator>
  <cp:lastModifiedBy>Mosca, Ab</cp:lastModifiedBy>
  <cp:revision>183</cp:revision>
  <dcterms:modified xsi:type="dcterms:W3CDTF">2023-02-27T18:04:05Z</dcterms:modified>
</cp:coreProperties>
</file>